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39"/>
  </p:notesMasterIdLst>
  <p:sldIdLst>
    <p:sldId id="282" r:id="rId2"/>
    <p:sldId id="290" r:id="rId3"/>
    <p:sldId id="291" r:id="rId4"/>
    <p:sldId id="292" r:id="rId5"/>
    <p:sldId id="262" r:id="rId6"/>
    <p:sldId id="261" r:id="rId7"/>
    <p:sldId id="305" r:id="rId8"/>
    <p:sldId id="268" r:id="rId9"/>
    <p:sldId id="267" r:id="rId10"/>
    <p:sldId id="259" r:id="rId11"/>
    <p:sldId id="257" r:id="rId12"/>
    <p:sldId id="258" r:id="rId13"/>
    <p:sldId id="283" r:id="rId14"/>
    <p:sldId id="301" r:id="rId15"/>
    <p:sldId id="307" r:id="rId16"/>
    <p:sldId id="298" r:id="rId17"/>
    <p:sldId id="296" r:id="rId18"/>
    <p:sldId id="299" r:id="rId19"/>
    <p:sldId id="297" r:id="rId20"/>
    <p:sldId id="284" r:id="rId21"/>
    <p:sldId id="287" r:id="rId22"/>
    <p:sldId id="263" r:id="rId23"/>
    <p:sldId id="271" r:id="rId24"/>
    <p:sldId id="293" r:id="rId25"/>
    <p:sldId id="294" r:id="rId26"/>
    <p:sldId id="295" r:id="rId27"/>
    <p:sldId id="272" r:id="rId28"/>
    <p:sldId id="303" r:id="rId29"/>
    <p:sldId id="288" r:id="rId30"/>
    <p:sldId id="264" r:id="rId31"/>
    <p:sldId id="304" r:id="rId32"/>
    <p:sldId id="300" r:id="rId33"/>
    <p:sldId id="275" r:id="rId34"/>
    <p:sldId id="306" r:id="rId35"/>
    <p:sldId id="289" r:id="rId36"/>
    <p:sldId id="273" r:id="rId37"/>
    <p:sldId id="274"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23F"/>
    <a:srgbClr val="0D703A"/>
    <a:srgbClr val="34164A"/>
    <a:srgbClr val="FA8F00"/>
    <a:srgbClr val="5DF0FF"/>
    <a:srgbClr val="FF4747"/>
    <a:srgbClr val="C23E47"/>
    <a:srgbClr val="5EEC3C"/>
    <a:srgbClr val="5B4101"/>
    <a:srgbClr val="956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5274" autoAdjust="0"/>
  </p:normalViewPr>
  <p:slideViewPr>
    <p:cSldViewPr>
      <p:cViewPr varScale="1">
        <p:scale>
          <a:sx n="109" d="100"/>
          <a:sy n="109" d="100"/>
        </p:scale>
        <p:origin x="662" y="8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11E778-ACA3-4EDB-9057-99644F3342E7}"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CA"/>
        </a:p>
      </dgm:t>
    </dgm:pt>
    <dgm:pt modelId="{C860194A-D7E6-48FC-8DC3-85E00F9A2284}">
      <dgm:prSet phldrT="[Text]"/>
      <dgm:spPr/>
      <dgm:t>
        <a:bodyPr/>
        <a:lstStyle/>
        <a:p>
          <a:r>
            <a:rPr lang="en-CA" altLang="en-US" dirty="0"/>
            <a:t>Problem Statement</a:t>
          </a:r>
          <a:endParaRPr lang="en-CA" dirty="0"/>
        </a:p>
      </dgm:t>
    </dgm:pt>
    <dgm:pt modelId="{8720533D-8CDD-4B30-9BE3-9B31897CBFE9}" type="parTrans" cxnId="{26AA0E53-B940-43BB-BF88-EE53B24E8602}">
      <dgm:prSet/>
      <dgm:spPr/>
      <dgm:t>
        <a:bodyPr/>
        <a:lstStyle/>
        <a:p>
          <a:endParaRPr lang="en-CA"/>
        </a:p>
      </dgm:t>
    </dgm:pt>
    <dgm:pt modelId="{46E35264-0C35-415F-A9B3-B55FE4C54136}" type="sibTrans" cxnId="{26AA0E53-B940-43BB-BF88-EE53B24E8602}">
      <dgm:prSet/>
      <dgm:spPr/>
      <dgm:t>
        <a:bodyPr/>
        <a:lstStyle/>
        <a:p>
          <a:endParaRPr lang="en-CA"/>
        </a:p>
      </dgm:t>
    </dgm:pt>
    <dgm:pt modelId="{1FBFE9D5-1708-4152-B94B-CA529448B90C}">
      <dgm:prSet/>
      <dgm:spPr/>
      <dgm:t>
        <a:bodyPr/>
        <a:lstStyle/>
        <a:p>
          <a:r>
            <a:rPr lang="en-CA" altLang="en-US" dirty="0"/>
            <a:t>Data Overview</a:t>
          </a:r>
        </a:p>
      </dgm:t>
    </dgm:pt>
    <dgm:pt modelId="{5F848345-0E37-4C2D-A248-889F210FCCAA}" type="parTrans" cxnId="{A1DA4689-D81E-4D53-9BF3-E714E17F7DBC}">
      <dgm:prSet/>
      <dgm:spPr/>
      <dgm:t>
        <a:bodyPr/>
        <a:lstStyle/>
        <a:p>
          <a:endParaRPr lang="en-CA"/>
        </a:p>
      </dgm:t>
    </dgm:pt>
    <dgm:pt modelId="{B3B01067-5160-4C15-9CC1-C3CDAC31FDCC}" type="sibTrans" cxnId="{A1DA4689-D81E-4D53-9BF3-E714E17F7DBC}">
      <dgm:prSet/>
      <dgm:spPr/>
      <dgm:t>
        <a:bodyPr/>
        <a:lstStyle/>
        <a:p>
          <a:endParaRPr lang="en-CA"/>
        </a:p>
      </dgm:t>
    </dgm:pt>
    <dgm:pt modelId="{8D417A10-F449-4DBE-B4DD-C1CF6478D6EA}">
      <dgm:prSet/>
      <dgm:spPr/>
      <dgm:t>
        <a:bodyPr/>
        <a:lstStyle/>
        <a:p>
          <a:r>
            <a:rPr lang="en-CA" altLang="en-US" dirty="0"/>
            <a:t>Scientific Objectives</a:t>
          </a:r>
        </a:p>
      </dgm:t>
    </dgm:pt>
    <dgm:pt modelId="{5AED3BBB-6A22-46ED-8380-B86E1A403865}" type="parTrans" cxnId="{3DEB08E3-99B8-4FED-8C1C-C382912F43EE}">
      <dgm:prSet/>
      <dgm:spPr/>
      <dgm:t>
        <a:bodyPr/>
        <a:lstStyle/>
        <a:p>
          <a:endParaRPr lang="en-CA"/>
        </a:p>
      </dgm:t>
    </dgm:pt>
    <dgm:pt modelId="{555033B0-8992-482C-BDD1-3607EB01C153}" type="sibTrans" cxnId="{3DEB08E3-99B8-4FED-8C1C-C382912F43EE}">
      <dgm:prSet/>
      <dgm:spPr/>
      <dgm:t>
        <a:bodyPr/>
        <a:lstStyle/>
        <a:p>
          <a:endParaRPr lang="en-CA"/>
        </a:p>
      </dgm:t>
    </dgm:pt>
    <dgm:pt modelId="{4A9A719C-91B2-4515-B4B4-306938810614}">
      <dgm:prSet/>
      <dgm:spPr/>
      <dgm:t>
        <a:bodyPr/>
        <a:lstStyle/>
        <a:p>
          <a:r>
            <a:rPr lang="en-CA" altLang="en-US" dirty="0"/>
            <a:t>Final Products</a:t>
          </a:r>
        </a:p>
      </dgm:t>
    </dgm:pt>
    <dgm:pt modelId="{50E24BF9-B091-473A-ABA9-6962EAD7E68A}" type="parTrans" cxnId="{7518558D-E377-4105-B2E0-7C7D1340DE42}">
      <dgm:prSet/>
      <dgm:spPr/>
      <dgm:t>
        <a:bodyPr/>
        <a:lstStyle/>
        <a:p>
          <a:endParaRPr lang="en-CA"/>
        </a:p>
      </dgm:t>
    </dgm:pt>
    <dgm:pt modelId="{91308500-5712-41B4-9D3B-BE461D69B658}" type="sibTrans" cxnId="{7518558D-E377-4105-B2E0-7C7D1340DE42}">
      <dgm:prSet/>
      <dgm:spPr/>
      <dgm:t>
        <a:bodyPr/>
        <a:lstStyle/>
        <a:p>
          <a:endParaRPr lang="en-CA"/>
        </a:p>
      </dgm:t>
    </dgm:pt>
    <dgm:pt modelId="{71279B7B-5B52-4B17-9887-4651FCB7684E}">
      <dgm:prSet/>
      <dgm:spPr/>
      <dgm:t>
        <a:bodyPr/>
        <a:lstStyle/>
        <a:p>
          <a:r>
            <a:rPr lang="en-CA" altLang="en-US"/>
            <a:t>Future Works</a:t>
          </a:r>
          <a:endParaRPr lang="en-CA" altLang="en-US" dirty="0"/>
        </a:p>
      </dgm:t>
    </dgm:pt>
    <dgm:pt modelId="{084C7F50-1FB0-480A-BEEC-A9CC0DAE5012}" type="parTrans" cxnId="{3D81E5A1-D8A0-428F-BE14-D57240358F9C}">
      <dgm:prSet/>
      <dgm:spPr/>
      <dgm:t>
        <a:bodyPr/>
        <a:lstStyle/>
        <a:p>
          <a:endParaRPr lang="en-CA"/>
        </a:p>
      </dgm:t>
    </dgm:pt>
    <dgm:pt modelId="{8E4EE033-2ABE-4E47-8BAD-011A7F77E796}" type="sibTrans" cxnId="{3D81E5A1-D8A0-428F-BE14-D57240358F9C}">
      <dgm:prSet/>
      <dgm:spPr/>
      <dgm:t>
        <a:bodyPr/>
        <a:lstStyle/>
        <a:p>
          <a:endParaRPr lang="en-CA"/>
        </a:p>
      </dgm:t>
    </dgm:pt>
    <dgm:pt modelId="{EE414875-80FA-4EF2-948A-D1DFE5638729}">
      <dgm:prSet/>
      <dgm:spPr/>
      <dgm:t>
        <a:bodyPr/>
        <a:lstStyle/>
        <a:p>
          <a:r>
            <a:rPr lang="en-CA" altLang="en-US"/>
            <a:t>Methods</a:t>
          </a:r>
          <a:endParaRPr lang="en-CA" altLang="en-US" dirty="0"/>
        </a:p>
      </dgm:t>
    </dgm:pt>
    <dgm:pt modelId="{A0FB303D-BFBA-40B0-A568-850D002FD6F1}" type="parTrans" cxnId="{F8DDD0AB-B0F1-4E0F-BAED-0C3602E95BC6}">
      <dgm:prSet/>
      <dgm:spPr/>
      <dgm:t>
        <a:bodyPr/>
        <a:lstStyle/>
        <a:p>
          <a:endParaRPr lang="en-CA"/>
        </a:p>
      </dgm:t>
    </dgm:pt>
    <dgm:pt modelId="{4E2E0C27-49CD-4910-A2CF-6A593BCFC5C7}" type="sibTrans" cxnId="{F8DDD0AB-B0F1-4E0F-BAED-0C3602E95BC6}">
      <dgm:prSet/>
      <dgm:spPr/>
      <dgm:t>
        <a:bodyPr/>
        <a:lstStyle/>
        <a:p>
          <a:endParaRPr lang="en-CA"/>
        </a:p>
      </dgm:t>
    </dgm:pt>
    <dgm:pt modelId="{2B55BB9F-1213-412E-AAE6-9F796890C361}" type="pres">
      <dgm:prSet presAssocID="{0A11E778-ACA3-4EDB-9057-99644F3342E7}" presName="rootnode" presStyleCnt="0">
        <dgm:presLayoutVars>
          <dgm:chMax/>
          <dgm:chPref/>
          <dgm:dir/>
          <dgm:animLvl val="lvl"/>
        </dgm:presLayoutVars>
      </dgm:prSet>
      <dgm:spPr/>
    </dgm:pt>
    <dgm:pt modelId="{0190FA42-DB8D-4A5C-AC6B-CAA2D56D8076}" type="pres">
      <dgm:prSet presAssocID="{C860194A-D7E6-48FC-8DC3-85E00F9A2284}" presName="composite" presStyleCnt="0"/>
      <dgm:spPr/>
    </dgm:pt>
    <dgm:pt modelId="{E2E535F1-B699-47E2-9C0C-E5C7E85BA11A}" type="pres">
      <dgm:prSet presAssocID="{C860194A-D7E6-48FC-8DC3-85E00F9A2284}" presName="LShape" presStyleLbl="alignNode1" presStyleIdx="0" presStyleCnt="11"/>
      <dgm:spPr/>
    </dgm:pt>
    <dgm:pt modelId="{9DF0B49E-16C7-4473-9058-D6627CDD49CF}" type="pres">
      <dgm:prSet presAssocID="{C860194A-D7E6-48FC-8DC3-85E00F9A2284}" presName="ParentText" presStyleLbl="revTx" presStyleIdx="0" presStyleCnt="6">
        <dgm:presLayoutVars>
          <dgm:chMax val="0"/>
          <dgm:chPref val="0"/>
          <dgm:bulletEnabled val="1"/>
        </dgm:presLayoutVars>
      </dgm:prSet>
      <dgm:spPr/>
    </dgm:pt>
    <dgm:pt modelId="{5B9CC482-CF9E-47F2-9E9E-62F347031977}" type="pres">
      <dgm:prSet presAssocID="{C860194A-D7E6-48FC-8DC3-85E00F9A2284}" presName="Triangle" presStyleLbl="alignNode1" presStyleIdx="1" presStyleCnt="11"/>
      <dgm:spPr/>
    </dgm:pt>
    <dgm:pt modelId="{8CFAB7B2-D30E-437D-B24C-620FBED5BC84}" type="pres">
      <dgm:prSet presAssocID="{46E35264-0C35-415F-A9B3-B55FE4C54136}" presName="sibTrans" presStyleCnt="0"/>
      <dgm:spPr/>
    </dgm:pt>
    <dgm:pt modelId="{CE8CBE4D-2A93-41E5-966D-A83C4ADF9075}" type="pres">
      <dgm:prSet presAssocID="{46E35264-0C35-415F-A9B3-B55FE4C54136}" presName="space" presStyleCnt="0"/>
      <dgm:spPr/>
    </dgm:pt>
    <dgm:pt modelId="{E415EEC1-2A9A-4941-A49E-2FCDE1271F7A}" type="pres">
      <dgm:prSet presAssocID="{1FBFE9D5-1708-4152-B94B-CA529448B90C}" presName="composite" presStyleCnt="0"/>
      <dgm:spPr/>
    </dgm:pt>
    <dgm:pt modelId="{26224F74-A04A-4338-AD3B-390E509BA2EE}" type="pres">
      <dgm:prSet presAssocID="{1FBFE9D5-1708-4152-B94B-CA529448B90C}" presName="LShape" presStyleLbl="alignNode1" presStyleIdx="2" presStyleCnt="11"/>
      <dgm:spPr/>
    </dgm:pt>
    <dgm:pt modelId="{875407D1-559E-4828-B766-A06EA7B40ED5}" type="pres">
      <dgm:prSet presAssocID="{1FBFE9D5-1708-4152-B94B-CA529448B90C}" presName="ParentText" presStyleLbl="revTx" presStyleIdx="1" presStyleCnt="6">
        <dgm:presLayoutVars>
          <dgm:chMax val="0"/>
          <dgm:chPref val="0"/>
          <dgm:bulletEnabled val="1"/>
        </dgm:presLayoutVars>
      </dgm:prSet>
      <dgm:spPr/>
    </dgm:pt>
    <dgm:pt modelId="{B9C3F09C-7675-448C-BF5F-C5665293EF7F}" type="pres">
      <dgm:prSet presAssocID="{1FBFE9D5-1708-4152-B94B-CA529448B90C}" presName="Triangle" presStyleLbl="alignNode1" presStyleIdx="3" presStyleCnt="11"/>
      <dgm:spPr/>
    </dgm:pt>
    <dgm:pt modelId="{439F9F7F-0305-4C4F-AF96-11EAF3667883}" type="pres">
      <dgm:prSet presAssocID="{B3B01067-5160-4C15-9CC1-C3CDAC31FDCC}" presName="sibTrans" presStyleCnt="0"/>
      <dgm:spPr/>
    </dgm:pt>
    <dgm:pt modelId="{A671DAC0-7B6C-420E-80EB-811FD99F68E7}" type="pres">
      <dgm:prSet presAssocID="{B3B01067-5160-4C15-9CC1-C3CDAC31FDCC}" presName="space" presStyleCnt="0"/>
      <dgm:spPr/>
    </dgm:pt>
    <dgm:pt modelId="{A3275F9E-9D06-4447-90E2-936F1E8CDBA4}" type="pres">
      <dgm:prSet presAssocID="{8D417A10-F449-4DBE-B4DD-C1CF6478D6EA}" presName="composite" presStyleCnt="0"/>
      <dgm:spPr/>
    </dgm:pt>
    <dgm:pt modelId="{A9E67186-4789-4E93-8590-9A8E834AED7F}" type="pres">
      <dgm:prSet presAssocID="{8D417A10-F449-4DBE-B4DD-C1CF6478D6EA}" presName="LShape" presStyleLbl="alignNode1" presStyleIdx="4" presStyleCnt="11"/>
      <dgm:spPr/>
    </dgm:pt>
    <dgm:pt modelId="{40CCB7E2-E42D-4521-9F0B-51BF88CDC7FB}" type="pres">
      <dgm:prSet presAssocID="{8D417A10-F449-4DBE-B4DD-C1CF6478D6EA}" presName="ParentText" presStyleLbl="revTx" presStyleIdx="2" presStyleCnt="6">
        <dgm:presLayoutVars>
          <dgm:chMax val="0"/>
          <dgm:chPref val="0"/>
          <dgm:bulletEnabled val="1"/>
        </dgm:presLayoutVars>
      </dgm:prSet>
      <dgm:spPr/>
    </dgm:pt>
    <dgm:pt modelId="{16BF4A89-C2C1-4C54-BDDF-997DD89685A0}" type="pres">
      <dgm:prSet presAssocID="{8D417A10-F449-4DBE-B4DD-C1CF6478D6EA}" presName="Triangle" presStyleLbl="alignNode1" presStyleIdx="5" presStyleCnt="11"/>
      <dgm:spPr/>
    </dgm:pt>
    <dgm:pt modelId="{7724A85D-5D4A-4E90-A5A9-484439F3EA00}" type="pres">
      <dgm:prSet presAssocID="{555033B0-8992-482C-BDD1-3607EB01C153}" presName="sibTrans" presStyleCnt="0"/>
      <dgm:spPr/>
    </dgm:pt>
    <dgm:pt modelId="{E82B19A9-17B6-44F0-AA61-34C640945E5A}" type="pres">
      <dgm:prSet presAssocID="{555033B0-8992-482C-BDD1-3607EB01C153}" presName="space" presStyleCnt="0"/>
      <dgm:spPr/>
    </dgm:pt>
    <dgm:pt modelId="{F3737C01-BE34-400D-B892-F54F429B5499}" type="pres">
      <dgm:prSet presAssocID="{EE414875-80FA-4EF2-948A-D1DFE5638729}" presName="composite" presStyleCnt="0"/>
      <dgm:spPr/>
    </dgm:pt>
    <dgm:pt modelId="{C5C189A2-ADBD-49B0-B10C-B668046A50AC}" type="pres">
      <dgm:prSet presAssocID="{EE414875-80FA-4EF2-948A-D1DFE5638729}" presName="LShape" presStyleLbl="alignNode1" presStyleIdx="6" presStyleCnt="11"/>
      <dgm:spPr/>
    </dgm:pt>
    <dgm:pt modelId="{8C5D3CFB-C22A-43A4-9018-DB5A67B2C755}" type="pres">
      <dgm:prSet presAssocID="{EE414875-80FA-4EF2-948A-D1DFE5638729}" presName="ParentText" presStyleLbl="revTx" presStyleIdx="3" presStyleCnt="6">
        <dgm:presLayoutVars>
          <dgm:chMax val="0"/>
          <dgm:chPref val="0"/>
          <dgm:bulletEnabled val="1"/>
        </dgm:presLayoutVars>
      </dgm:prSet>
      <dgm:spPr/>
    </dgm:pt>
    <dgm:pt modelId="{F0F0CAB8-19EC-45A9-9A35-479D85796B5D}" type="pres">
      <dgm:prSet presAssocID="{EE414875-80FA-4EF2-948A-D1DFE5638729}" presName="Triangle" presStyleLbl="alignNode1" presStyleIdx="7" presStyleCnt="11"/>
      <dgm:spPr/>
    </dgm:pt>
    <dgm:pt modelId="{57CF37C2-2088-4118-B206-92A5228896A2}" type="pres">
      <dgm:prSet presAssocID="{4E2E0C27-49CD-4910-A2CF-6A593BCFC5C7}" presName="sibTrans" presStyleCnt="0"/>
      <dgm:spPr/>
    </dgm:pt>
    <dgm:pt modelId="{DCB1D0CE-D3C9-4AFF-A099-967CD7038B47}" type="pres">
      <dgm:prSet presAssocID="{4E2E0C27-49CD-4910-A2CF-6A593BCFC5C7}" presName="space" presStyleCnt="0"/>
      <dgm:spPr/>
    </dgm:pt>
    <dgm:pt modelId="{A67E8DF3-17E6-4E42-B7BF-27A765B091AA}" type="pres">
      <dgm:prSet presAssocID="{4A9A719C-91B2-4515-B4B4-306938810614}" presName="composite" presStyleCnt="0"/>
      <dgm:spPr/>
    </dgm:pt>
    <dgm:pt modelId="{87A1A7FE-7009-448A-A2F8-AA630861E79B}" type="pres">
      <dgm:prSet presAssocID="{4A9A719C-91B2-4515-B4B4-306938810614}" presName="LShape" presStyleLbl="alignNode1" presStyleIdx="8" presStyleCnt="11"/>
      <dgm:spPr/>
    </dgm:pt>
    <dgm:pt modelId="{6B343D00-FB9F-41B7-924F-FB1F5B5C4692}" type="pres">
      <dgm:prSet presAssocID="{4A9A719C-91B2-4515-B4B4-306938810614}" presName="ParentText" presStyleLbl="revTx" presStyleIdx="4" presStyleCnt="6">
        <dgm:presLayoutVars>
          <dgm:chMax val="0"/>
          <dgm:chPref val="0"/>
          <dgm:bulletEnabled val="1"/>
        </dgm:presLayoutVars>
      </dgm:prSet>
      <dgm:spPr/>
    </dgm:pt>
    <dgm:pt modelId="{A51A4086-1C4D-4941-870C-EF486C0B79F5}" type="pres">
      <dgm:prSet presAssocID="{4A9A719C-91B2-4515-B4B4-306938810614}" presName="Triangle" presStyleLbl="alignNode1" presStyleIdx="9" presStyleCnt="11"/>
      <dgm:spPr/>
    </dgm:pt>
    <dgm:pt modelId="{2A42E8B9-610F-498A-88EF-EDB40F918723}" type="pres">
      <dgm:prSet presAssocID="{91308500-5712-41B4-9D3B-BE461D69B658}" presName="sibTrans" presStyleCnt="0"/>
      <dgm:spPr/>
    </dgm:pt>
    <dgm:pt modelId="{A9BB1B4F-6CFF-43B6-A2B9-20C2D9E8BF1F}" type="pres">
      <dgm:prSet presAssocID="{91308500-5712-41B4-9D3B-BE461D69B658}" presName="space" presStyleCnt="0"/>
      <dgm:spPr/>
    </dgm:pt>
    <dgm:pt modelId="{51CAB30E-F18D-4F2B-A7B7-ECBD1C38674A}" type="pres">
      <dgm:prSet presAssocID="{71279B7B-5B52-4B17-9887-4651FCB7684E}" presName="composite" presStyleCnt="0"/>
      <dgm:spPr/>
    </dgm:pt>
    <dgm:pt modelId="{3F2C5943-B580-4B36-AD9B-0B40742CD5C3}" type="pres">
      <dgm:prSet presAssocID="{71279B7B-5B52-4B17-9887-4651FCB7684E}" presName="LShape" presStyleLbl="alignNode1" presStyleIdx="10" presStyleCnt="11"/>
      <dgm:spPr/>
    </dgm:pt>
    <dgm:pt modelId="{B7F227CC-114D-45E6-9CE6-172CECF3A69D}" type="pres">
      <dgm:prSet presAssocID="{71279B7B-5B52-4B17-9887-4651FCB7684E}" presName="ParentText" presStyleLbl="revTx" presStyleIdx="5" presStyleCnt="6">
        <dgm:presLayoutVars>
          <dgm:chMax val="0"/>
          <dgm:chPref val="0"/>
          <dgm:bulletEnabled val="1"/>
        </dgm:presLayoutVars>
      </dgm:prSet>
      <dgm:spPr/>
    </dgm:pt>
  </dgm:ptLst>
  <dgm:cxnLst>
    <dgm:cxn modelId="{3CA52917-2B8A-4785-8DE9-9262BE720AE6}" type="presOf" srcId="{EE414875-80FA-4EF2-948A-D1DFE5638729}" destId="{8C5D3CFB-C22A-43A4-9018-DB5A67B2C755}" srcOrd="0" destOrd="0" presId="urn:microsoft.com/office/officeart/2009/3/layout/StepUpProcess"/>
    <dgm:cxn modelId="{B1834C40-E4AA-428C-BF62-EFF76C198BCA}" type="presOf" srcId="{1FBFE9D5-1708-4152-B94B-CA529448B90C}" destId="{875407D1-559E-4828-B766-A06EA7B40ED5}" srcOrd="0" destOrd="0" presId="urn:microsoft.com/office/officeart/2009/3/layout/StepUpProcess"/>
    <dgm:cxn modelId="{26AA0E53-B940-43BB-BF88-EE53B24E8602}" srcId="{0A11E778-ACA3-4EDB-9057-99644F3342E7}" destId="{C860194A-D7E6-48FC-8DC3-85E00F9A2284}" srcOrd="0" destOrd="0" parTransId="{8720533D-8CDD-4B30-9BE3-9B31897CBFE9}" sibTransId="{46E35264-0C35-415F-A9B3-B55FE4C54136}"/>
    <dgm:cxn modelId="{A1DA4689-D81E-4D53-9BF3-E714E17F7DBC}" srcId="{0A11E778-ACA3-4EDB-9057-99644F3342E7}" destId="{1FBFE9D5-1708-4152-B94B-CA529448B90C}" srcOrd="1" destOrd="0" parTransId="{5F848345-0E37-4C2D-A248-889F210FCCAA}" sibTransId="{B3B01067-5160-4C15-9CC1-C3CDAC31FDCC}"/>
    <dgm:cxn modelId="{7518558D-E377-4105-B2E0-7C7D1340DE42}" srcId="{0A11E778-ACA3-4EDB-9057-99644F3342E7}" destId="{4A9A719C-91B2-4515-B4B4-306938810614}" srcOrd="4" destOrd="0" parTransId="{50E24BF9-B091-473A-ABA9-6962EAD7E68A}" sibTransId="{91308500-5712-41B4-9D3B-BE461D69B658}"/>
    <dgm:cxn modelId="{ACEE6A97-7258-40E9-A39A-B3F6B15F1206}" type="presOf" srcId="{71279B7B-5B52-4B17-9887-4651FCB7684E}" destId="{B7F227CC-114D-45E6-9CE6-172CECF3A69D}" srcOrd="0" destOrd="0" presId="urn:microsoft.com/office/officeart/2009/3/layout/StepUpProcess"/>
    <dgm:cxn modelId="{5BCE009B-543F-4466-B559-261697FB603E}" type="presOf" srcId="{4A9A719C-91B2-4515-B4B4-306938810614}" destId="{6B343D00-FB9F-41B7-924F-FB1F5B5C4692}" srcOrd="0" destOrd="0" presId="urn:microsoft.com/office/officeart/2009/3/layout/StepUpProcess"/>
    <dgm:cxn modelId="{3D81E5A1-D8A0-428F-BE14-D57240358F9C}" srcId="{0A11E778-ACA3-4EDB-9057-99644F3342E7}" destId="{71279B7B-5B52-4B17-9887-4651FCB7684E}" srcOrd="5" destOrd="0" parTransId="{084C7F50-1FB0-480A-BEEC-A9CC0DAE5012}" sibTransId="{8E4EE033-2ABE-4E47-8BAD-011A7F77E796}"/>
    <dgm:cxn modelId="{F8DDD0AB-B0F1-4E0F-BAED-0C3602E95BC6}" srcId="{0A11E778-ACA3-4EDB-9057-99644F3342E7}" destId="{EE414875-80FA-4EF2-948A-D1DFE5638729}" srcOrd="3" destOrd="0" parTransId="{A0FB303D-BFBA-40B0-A568-850D002FD6F1}" sibTransId="{4E2E0C27-49CD-4910-A2CF-6A593BCFC5C7}"/>
    <dgm:cxn modelId="{E4CCA5C1-1349-4EB7-9958-45147CABEA23}" type="presOf" srcId="{C860194A-D7E6-48FC-8DC3-85E00F9A2284}" destId="{9DF0B49E-16C7-4473-9058-D6627CDD49CF}" srcOrd="0" destOrd="0" presId="urn:microsoft.com/office/officeart/2009/3/layout/StepUpProcess"/>
    <dgm:cxn modelId="{A2F857C9-54B0-484F-BDA3-D1B521F40D10}" type="presOf" srcId="{8D417A10-F449-4DBE-B4DD-C1CF6478D6EA}" destId="{40CCB7E2-E42D-4521-9F0B-51BF88CDC7FB}" srcOrd="0" destOrd="0" presId="urn:microsoft.com/office/officeart/2009/3/layout/StepUpProcess"/>
    <dgm:cxn modelId="{3DEB08E3-99B8-4FED-8C1C-C382912F43EE}" srcId="{0A11E778-ACA3-4EDB-9057-99644F3342E7}" destId="{8D417A10-F449-4DBE-B4DD-C1CF6478D6EA}" srcOrd="2" destOrd="0" parTransId="{5AED3BBB-6A22-46ED-8380-B86E1A403865}" sibTransId="{555033B0-8992-482C-BDD1-3607EB01C153}"/>
    <dgm:cxn modelId="{ED0DBAEE-6E33-4A16-BEA9-BA15D07EB028}" type="presOf" srcId="{0A11E778-ACA3-4EDB-9057-99644F3342E7}" destId="{2B55BB9F-1213-412E-AAE6-9F796890C361}" srcOrd="0" destOrd="0" presId="urn:microsoft.com/office/officeart/2009/3/layout/StepUpProcess"/>
    <dgm:cxn modelId="{1B1032D1-D7C5-428F-B63C-261D43BD5E4E}" type="presParOf" srcId="{2B55BB9F-1213-412E-AAE6-9F796890C361}" destId="{0190FA42-DB8D-4A5C-AC6B-CAA2D56D8076}" srcOrd="0" destOrd="0" presId="urn:microsoft.com/office/officeart/2009/3/layout/StepUpProcess"/>
    <dgm:cxn modelId="{2ECB219F-D2EF-409C-B563-BFCAFC7D644B}" type="presParOf" srcId="{0190FA42-DB8D-4A5C-AC6B-CAA2D56D8076}" destId="{E2E535F1-B699-47E2-9C0C-E5C7E85BA11A}" srcOrd="0" destOrd="0" presId="urn:microsoft.com/office/officeart/2009/3/layout/StepUpProcess"/>
    <dgm:cxn modelId="{6967D263-171F-4A15-A022-4CBF1DDCA860}" type="presParOf" srcId="{0190FA42-DB8D-4A5C-AC6B-CAA2D56D8076}" destId="{9DF0B49E-16C7-4473-9058-D6627CDD49CF}" srcOrd="1" destOrd="0" presId="urn:microsoft.com/office/officeart/2009/3/layout/StepUpProcess"/>
    <dgm:cxn modelId="{6CD1ABC1-8834-4C8E-AC7E-3186CBE67090}" type="presParOf" srcId="{0190FA42-DB8D-4A5C-AC6B-CAA2D56D8076}" destId="{5B9CC482-CF9E-47F2-9E9E-62F347031977}" srcOrd="2" destOrd="0" presId="urn:microsoft.com/office/officeart/2009/3/layout/StepUpProcess"/>
    <dgm:cxn modelId="{A54C8F02-F3DC-4CCE-BBF0-CED5D6B71D9A}" type="presParOf" srcId="{2B55BB9F-1213-412E-AAE6-9F796890C361}" destId="{8CFAB7B2-D30E-437D-B24C-620FBED5BC84}" srcOrd="1" destOrd="0" presId="urn:microsoft.com/office/officeart/2009/3/layout/StepUpProcess"/>
    <dgm:cxn modelId="{9ED72B41-B7FC-4CC6-ABB8-B0287554F58B}" type="presParOf" srcId="{8CFAB7B2-D30E-437D-B24C-620FBED5BC84}" destId="{CE8CBE4D-2A93-41E5-966D-A83C4ADF9075}" srcOrd="0" destOrd="0" presId="urn:microsoft.com/office/officeart/2009/3/layout/StepUpProcess"/>
    <dgm:cxn modelId="{3BFE06AD-1C7F-4790-828A-F03C5CF287A0}" type="presParOf" srcId="{2B55BB9F-1213-412E-AAE6-9F796890C361}" destId="{E415EEC1-2A9A-4941-A49E-2FCDE1271F7A}" srcOrd="2" destOrd="0" presId="urn:microsoft.com/office/officeart/2009/3/layout/StepUpProcess"/>
    <dgm:cxn modelId="{A1B0EA65-6186-49C7-A0EA-59CECF66BDBF}" type="presParOf" srcId="{E415EEC1-2A9A-4941-A49E-2FCDE1271F7A}" destId="{26224F74-A04A-4338-AD3B-390E509BA2EE}" srcOrd="0" destOrd="0" presId="urn:microsoft.com/office/officeart/2009/3/layout/StepUpProcess"/>
    <dgm:cxn modelId="{B0453847-CCF5-4F76-8B7F-0AECABE4752B}" type="presParOf" srcId="{E415EEC1-2A9A-4941-A49E-2FCDE1271F7A}" destId="{875407D1-559E-4828-B766-A06EA7B40ED5}" srcOrd="1" destOrd="0" presId="urn:microsoft.com/office/officeart/2009/3/layout/StepUpProcess"/>
    <dgm:cxn modelId="{EF6387FA-DD78-4439-B084-EECB344587B1}" type="presParOf" srcId="{E415EEC1-2A9A-4941-A49E-2FCDE1271F7A}" destId="{B9C3F09C-7675-448C-BF5F-C5665293EF7F}" srcOrd="2" destOrd="0" presId="urn:microsoft.com/office/officeart/2009/3/layout/StepUpProcess"/>
    <dgm:cxn modelId="{64094ECE-340E-4E82-9FB7-B5793A5A97C3}" type="presParOf" srcId="{2B55BB9F-1213-412E-AAE6-9F796890C361}" destId="{439F9F7F-0305-4C4F-AF96-11EAF3667883}" srcOrd="3" destOrd="0" presId="urn:microsoft.com/office/officeart/2009/3/layout/StepUpProcess"/>
    <dgm:cxn modelId="{3293B484-5BCE-4208-90A7-1F6F1EEF0344}" type="presParOf" srcId="{439F9F7F-0305-4C4F-AF96-11EAF3667883}" destId="{A671DAC0-7B6C-420E-80EB-811FD99F68E7}" srcOrd="0" destOrd="0" presId="urn:microsoft.com/office/officeart/2009/3/layout/StepUpProcess"/>
    <dgm:cxn modelId="{B58E1A7C-0583-48B7-847B-3FA2F695719C}" type="presParOf" srcId="{2B55BB9F-1213-412E-AAE6-9F796890C361}" destId="{A3275F9E-9D06-4447-90E2-936F1E8CDBA4}" srcOrd="4" destOrd="0" presId="urn:microsoft.com/office/officeart/2009/3/layout/StepUpProcess"/>
    <dgm:cxn modelId="{DB4D3C12-C5E7-42EE-BEEF-82D64779E179}" type="presParOf" srcId="{A3275F9E-9D06-4447-90E2-936F1E8CDBA4}" destId="{A9E67186-4789-4E93-8590-9A8E834AED7F}" srcOrd="0" destOrd="0" presId="urn:microsoft.com/office/officeart/2009/3/layout/StepUpProcess"/>
    <dgm:cxn modelId="{16DD26E7-CD63-4110-B2E7-CA18EC5723A5}" type="presParOf" srcId="{A3275F9E-9D06-4447-90E2-936F1E8CDBA4}" destId="{40CCB7E2-E42D-4521-9F0B-51BF88CDC7FB}" srcOrd="1" destOrd="0" presId="urn:microsoft.com/office/officeart/2009/3/layout/StepUpProcess"/>
    <dgm:cxn modelId="{F05E1634-8C18-4AB2-95F6-F16D325A3D00}" type="presParOf" srcId="{A3275F9E-9D06-4447-90E2-936F1E8CDBA4}" destId="{16BF4A89-C2C1-4C54-BDDF-997DD89685A0}" srcOrd="2" destOrd="0" presId="urn:microsoft.com/office/officeart/2009/3/layout/StepUpProcess"/>
    <dgm:cxn modelId="{55FC69FC-21D8-4826-B756-200B7D52E4D6}" type="presParOf" srcId="{2B55BB9F-1213-412E-AAE6-9F796890C361}" destId="{7724A85D-5D4A-4E90-A5A9-484439F3EA00}" srcOrd="5" destOrd="0" presId="urn:microsoft.com/office/officeart/2009/3/layout/StepUpProcess"/>
    <dgm:cxn modelId="{E5CBC841-128E-4775-A74F-06F28A5C5C7E}" type="presParOf" srcId="{7724A85D-5D4A-4E90-A5A9-484439F3EA00}" destId="{E82B19A9-17B6-44F0-AA61-34C640945E5A}" srcOrd="0" destOrd="0" presId="urn:microsoft.com/office/officeart/2009/3/layout/StepUpProcess"/>
    <dgm:cxn modelId="{ED8440D1-5BBD-4419-8D6C-60240E3C03BC}" type="presParOf" srcId="{2B55BB9F-1213-412E-AAE6-9F796890C361}" destId="{F3737C01-BE34-400D-B892-F54F429B5499}" srcOrd="6" destOrd="0" presId="urn:microsoft.com/office/officeart/2009/3/layout/StepUpProcess"/>
    <dgm:cxn modelId="{D7F99B0B-0C52-4E94-B3D9-7F2C96CBD395}" type="presParOf" srcId="{F3737C01-BE34-400D-B892-F54F429B5499}" destId="{C5C189A2-ADBD-49B0-B10C-B668046A50AC}" srcOrd="0" destOrd="0" presId="urn:microsoft.com/office/officeart/2009/3/layout/StepUpProcess"/>
    <dgm:cxn modelId="{57D22726-C38C-4E04-9CF3-E2E8D602AE5D}" type="presParOf" srcId="{F3737C01-BE34-400D-B892-F54F429B5499}" destId="{8C5D3CFB-C22A-43A4-9018-DB5A67B2C755}" srcOrd="1" destOrd="0" presId="urn:microsoft.com/office/officeart/2009/3/layout/StepUpProcess"/>
    <dgm:cxn modelId="{69EB2E85-A7EF-4EDE-B325-129BFBE33AC5}" type="presParOf" srcId="{F3737C01-BE34-400D-B892-F54F429B5499}" destId="{F0F0CAB8-19EC-45A9-9A35-479D85796B5D}" srcOrd="2" destOrd="0" presId="urn:microsoft.com/office/officeart/2009/3/layout/StepUpProcess"/>
    <dgm:cxn modelId="{FFEB6457-41E8-4FE3-88ED-511901BEFDA5}" type="presParOf" srcId="{2B55BB9F-1213-412E-AAE6-9F796890C361}" destId="{57CF37C2-2088-4118-B206-92A5228896A2}" srcOrd="7" destOrd="0" presId="urn:microsoft.com/office/officeart/2009/3/layout/StepUpProcess"/>
    <dgm:cxn modelId="{D677AFCC-CDCC-41EC-BB7E-C3E9529578D0}" type="presParOf" srcId="{57CF37C2-2088-4118-B206-92A5228896A2}" destId="{DCB1D0CE-D3C9-4AFF-A099-967CD7038B47}" srcOrd="0" destOrd="0" presId="urn:microsoft.com/office/officeart/2009/3/layout/StepUpProcess"/>
    <dgm:cxn modelId="{C16E00EF-E356-4D33-8CE6-4C2F7552EB48}" type="presParOf" srcId="{2B55BB9F-1213-412E-AAE6-9F796890C361}" destId="{A67E8DF3-17E6-4E42-B7BF-27A765B091AA}" srcOrd="8" destOrd="0" presId="urn:microsoft.com/office/officeart/2009/3/layout/StepUpProcess"/>
    <dgm:cxn modelId="{E73F906D-224C-438E-95CA-0621056D816F}" type="presParOf" srcId="{A67E8DF3-17E6-4E42-B7BF-27A765B091AA}" destId="{87A1A7FE-7009-448A-A2F8-AA630861E79B}" srcOrd="0" destOrd="0" presId="urn:microsoft.com/office/officeart/2009/3/layout/StepUpProcess"/>
    <dgm:cxn modelId="{CA7ACC54-F3D1-4AB3-A757-3D12438CE2FC}" type="presParOf" srcId="{A67E8DF3-17E6-4E42-B7BF-27A765B091AA}" destId="{6B343D00-FB9F-41B7-924F-FB1F5B5C4692}" srcOrd="1" destOrd="0" presId="urn:microsoft.com/office/officeart/2009/3/layout/StepUpProcess"/>
    <dgm:cxn modelId="{AAA5894B-EAC8-4EFD-B079-E0B5751AA0F8}" type="presParOf" srcId="{A67E8DF3-17E6-4E42-B7BF-27A765B091AA}" destId="{A51A4086-1C4D-4941-870C-EF486C0B79F5}" srcOrd="2" destOrd="0" presId="urn:microsoft.com/office/officeart/2009/3/layout/StepUpProcess"/>
    <dgm:cxn modelId="{ECFCF5A0-620F-4C75-B5B6-E7FAEB40F42B}" type="presParOf" srcId="{2B55BB9F-1213-412E-AAE6-9F796890C361}" destId="{2A42E8B9-610F-498A-88EF-EDB40F918723}" srcOrd="9" destOrd="0" presId="urn:microsoft.com/office/officeart/2009/3/layout/StepUpProcess"/>
    <dgm:cxn modelId="{778B8A9A-F725-49E2-AB10-6CACA89EF3F6}" type="presParOf" srcId="{2A42E8B9-610F-498A-88EF-EDB40F918723}" destId="{A9BB1B4F-6CFF-43B6-A2B9-20C2D9E8BF1F}" srcOrd="0" destOrd="0" presId="urn:microsoft.com/office/officeart/2009/3/layout/StepUpProcess"/>
    <dgm:cxn modelId="{928A6715-12DA-4E38-9E6E-684694DA09E1}" type="presParOf" srcId="{2B55BB9F-1213-412E-AAE6-9F796890C361}" destId="{51CAB30E-F18D-4F2B-A7B7-ECBD1C38674A}" srcOrd="10" destOrd="0" presId="urn:microsoft.com/office/officeart/2009/3/layout/StepUpProcess"/>
    <dgm:cxn modelId="{3C432A18-C19E-4434-B2ED-F8D8539D765E}" type="presParOf" srcId="{51CAB30E-F18D-4F2B-A7B7-ECBD1C38674A}" destId="{3F2C5943-B580-4B36-AD9B-0B40742CD5C3}" srcOrd="0" destOrd="0" presId="urn:microsoft.com/office/officeart/2009/3/layout/StepUpProcess"/>
    <dgm:cxn modelId="{E9DFE355-B045-493E-8D09-5008E26D96DE}" type="presParOf" srcId="{51CAB30E-F18D-4F2B-A7B7-ECBD1C38674A}" destId="{B7F227CC-114D-45E6-9CE6-172CECF3A69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3C19D9-13D5-4274-87C0-D57A80394CC1}" type="doc">
      <dgm:prSet loTypeId="urn:microsoft.com/office/officeart/2005/8/layout/vList3" loCatId="list" qsTypeId="urn:microsoft.com/office/officeart/2005/8/quickstyle/3d4" qsCatId="3D" csTypeId="urn:microsoft.com/office/officeart/2005/8/colors/colorful1" csCatId="colorful" phldr="1"/>
      <dgm:spPr/>
    </dgm:pt>
    <dgm:pt modelId="{19F20757-A1B7-4C3A-86E9-B56ECC4C1CAA}">
      <dgm:prSet phldrT="[Text]"/>
      <dgm:spPr/>
      <dgm:t>
        <a:bodyPr/>
        <a:lstStyle/>
        <a:p>
          <a:pPr algn="ctr"/>
          <a:r>
            <a:rPr lang="en-US" dirty="0">
              <a:solidFill>
                <a:schemeClr val="tx1"/>
              </a:solidFill>
            </a:rPr>
            <a:t>Extract useful features from SEC Fillings</a:t>
          </a:r>
          <a:endParaRPr lang="en-CA" dirty="0">
            <a:solidFill>
              <a:schemeClr val="tx1"/>
            </a:solidFill>
          </a:endParaRPr>
        </a:p>
      </dgm:t>
    </dgm:pt>
    <dgm:pt modelId="{320F5DB9-FACC-4CC3-845F-456246A3BE1F}" type="parTrans" cxnId="{365EC6C9-D261-437A-9AE3-EC635DEFD803}">
      <dgm:prSet/>
      <dgm:spPr/>
      <dgm:t>
        <a:bodyPr/>
        <a:lstStyle/>
        <a:p>
          <a:endParaRPr lang="en-CA"/>
        </a:p>
      </dgm:t>
    </dgm:pt>
    <dgm:pt modelId="{C804A0A1-CCE8-4918-9D64-3100C51041D0}" type="sibTrans" cxnId="{365EC6C9-D261-437A-9AE3-EC635DEFD803}">
      <dgm:prSet/>
      <dgm:spPr/>
      <dgm:t>
        <a:bodyPr/>
        <a:lstStyle/>
        <a:p>
          <a:endParaRPr lang="en-CA"/>
        </a:p>
      </dgm:t>
    </dgm:pt>
    <dgm:pt modelId="{55B4BFE0-46DC-4907-BB21-4D9DE2407128}">
      <dgm:prSet/>
      <dgm:spPr/>
      <dgm:t>
        <a:bodyPr/>
        <a:lstStyle/>
        <a:p>
          <a:r>
            <a:rPr lang="en-US" dirty="0">
              <a:solidFill>
                <a:schemeClr val="tx1"/>
              </a:solidFill>
            </a:rPr>
            <a:t>Develop modular pipeline combining data sources that partners can use in their research.</a:t>
          </a:r>
        </a:p>
      </dgm:t>
    </dgm:pt>
    <dgm:pt modelId="{460BA3F6-50DA-4665-BD73-D25060101B40}" type="parTrans" cxnId="{49530C90-E472-49D0-B950-EC04D9D9CC64}">
      <dgm:prSet/>
      <dgm:spPr/>
      <dgm:t>
        <a:bodyPr/>
        <a:lstStyle/>
        <a:p>
          <a:endParaRPr lang="en-CA"/>
        </a:p>
      </dgm:t>
    </dgm:pt>
    <dgm:pt modelId="{EF9B8F35-337C-4EDF-AC57-1031736BBC2B}" type="sibTrans" cxnId="{49530C90-E472-49D0-B950-EC04D9D9CC64}">
      <dgm:prSet/>
      <dgm:spPr/>
      <dgm:t>
        <a:bodyPr/>
        <a:lstStyle/>
        <a:p>
          <a:endParaRPr lang="en-CA"/>
        </a:p>
      </dgm:t>
    </dgm:pt>
    <dgm:pt modelId="{DAEC6FC5-4E1B-4ECA-A8D6-CA6710AF590A}">
      <dgm:prSet/>
      <dgm:spPr/>
      <dgm:t>
        <a:bodyPr/>
        <a:lstStyle/>
        <a:p>
          <a:r>
            <a:rPr lang="en-US" dirty="0">
              <a:solidFill>
                <a:schemeClr val="tx1"/>
              </a:solidFill>
            </a:rPr>
            <a:t>Predictive models to demonstrate usefulness of extracted features</a:t>
          </a:r>
        </a:p>
      </dgm:t>
    </dgm:pt>
    <dgm:pt modelId="{BE56BF47-ECA8-4855-A36F-46F28FE53D52}" type="parTrans" cxnId="{406B26ED-DA24-4797-9E4D-01FCDD9BE001}">
      <dgm:prSet/>
      <dgm:spPr/>
      <dgm:t>
        <a:bodyPr/>
        <a:lstStyle/>
        <a:p>
          <a:endParaRPr lang="en-CA"/>
        </a:p>
      </dgm:t>
    </dgm:pt>
    <dgm:pt modelId="{DD805A51-8113-4764-921F-80C6C03AFC82}" type="sibTrans" cxnId="{406B26ED-DA24-4797-9E4D-01FCDD9BE001}">
      <dgm:prSet/>
      <dgm:spPr/>
      <dgm:t>
        <a:bodyPr/>
        <a:lstStyle/>
        <a:p>
          <a:endParaRPr lang="en-CA"/>
        </a:p>
      </dgm:t>
    </dgm:pt>
    <dgm:pt modelId="{A30D60F6-F0D0-453B-931E-2F2C73AB9963}" type="pres">
      <dgm:prSet presAssocID="{203C19D9-13D5-4274-87C0-D57A80394CC1}" presName="linearFlow" presStyleCnt="0">
        <dgm:presLayoutVars>
          <dgm:dir/>
          <dgm:resizeHandles val="exact"/>
        </dgm:presLayoutVars>
      </dgm:prSet>
      <dgm:spPr/>
    </dgm:pt>
    <dgm:pt modelId="{AAF3939D-6981-4A45-B8F7-CA6E1B8D1CA3}" type="pres">
      <dgm:prSet presAssocID="{19F20757-A1B7-4C3A-86E9-B56ECC4C1CAA}" presName="composite" presStyleCnt="0"/>
      <dgm:spPr/>
    </dgm:pt>
    <dgm:pt modelId="{F9CC2A61-AF83-4A34-8526-AED2881AE949}" type="pres">
      <dgm:prSet presAssocID="{19F20757-A1B7-4C3A-86E9-B56ECC4C1CAA}" presName="imgShp" presStyleLbl="fgImgPlace1" presStyleIdx="0" presStyleCnt="3" custLinFactNeighborX="-20632"/>
      <dgm:spPr/>
    </dgm:pt>
    <dgm:pt modelId="{73C8F3CB-FA33-4732-B20C-0C6B998FA92A}" type="pres">
      <dgm:prSet presAssocID="{19F20757-A1B7-4C3A-86E9-B56ECC4C1CAA}" presName="txShp" presStyleLbl="node1" presStyleIdx="0" presStyleCnt="3" custScaleX="115225">
        <dgm:presLayoutVars>
          <dgm:bulletEnabled val="1"/>
        </dgm:presLayoutVars>
      </dgm:prSet>
      <dgm:spPr/>
    </dgm:pt>
    <dgm:pt modelId="{19F1A8BA-5A23-47FE-B866-064E1A8CF234}" type="pres">
      <dgm:prSet presAssocID="{C804A0A1-CCE8-4918-9D64-3100C51041D0}" presName="spacing" presStyleCnt="0"/>
      <dgm:spPr/>
    </dgm:pt>
    <dgm:pt modelId="{DFA08CF0-9E96-466C-B8BA-C8D765F55E2B}" type="pres">
      <dgm:prSet presAssocID="{55B4BFE0-46DC-4907-BB21-4D9DE2407128}" presName="composite" presStyleCnt="0"/>
      <dgm:spPr/>
    </dgm:pt>
    <dgm:pt modelId="{BB65A47F-6920-4A87-AE68-0BFBC193A9EE}" type="pres">
      <dgm:prSet presAssocID="{55B4BFE0-46DC-4907-BB21-4D9DE2407128}" presName="imgShp" presStyleLbl="fgImgPlace1" presStyleIdx="1" presStyleCnt="3" custLinFactNeighborX="-20632"/>
      <dgm:spPr/>
    </dgm:pt>
    <dgm:pt modelId="{33BA671A-65DF-42F0-8B9C-8BF6E7A7A46C}" type="pres">
      <dgm:prSet presAssocID="{55B4BFE0-46DC-4907-BB21-4D9DE2407128}" presName="txShp" presStyleLbl="node1" presStyleIdx="1" presStyleCnt="3" custScaleX="115225">
        <dgm:presLayoutVars>
          <dgm:bulletEnabled val="1"/>
        </dgm:presLayoutVars>
      </dgm:prSet>
      <dgm:spPr/>
    </dgm:pt>
    <dgm:pt modelId="{81763063-2E19-4D48-961B-807EB4578946}" type="pres">
      <dgm:prSet presAssocID="{EF9B8F35-337C-4EDF-AC57-1031736BBC2B}" presName="spacing" presStyleCnt="0"/>
      <dgm:spPr/>
    </dgm:pt>
    <dgm:pt modelId="{3C0D13FE-A513-441A-9280-BABB8AA3ACC7}" type="pres">
      <dgm:prSet presAssocID="{DAEC6FC5-4E1B-4ECA-A8D6-CA6710AF590A}" presName="composite" presStyleCnt="0"/>
      <dgm:spPr/>
    </dgm:pt>
    <dgm:pt modelId="{34E5DDA0-AF86-42D9-8C24-F835A22348A4}" type="pres">
      <dgm:prSet presAssocID="{DAEC6FC5-4E1B-4ECA-A8D6-CA6710AF590A}" presName="imgShp" presStyleLbl="fgImgPlace1" presStyleIdx="2" presStyleCnt="3" custLinFactNeighborX="-20632"/>
      <dgm:spPr/>
    </dgm:pt>
    <dgm:pt modelId="{18625CF5-10B1-49D5-A761-3EEDD9335869}" type="pres">
      <dgm:prSet presAssocID="{DAEC6FC5-4E1B-4ECA-A8D6-CA6710AF590A}" presName="txShp" presStyleLbl="node1" presStyleIdx="2" presStyleCnt="3" custScaleX="115225">
        <dgm:presLayoutVars>
          <dgm:bulletEnabled val="1"/>
        </dgm:presLayoutVars>
      </dgm:prSet>
      <dgm:spPr/>
    </dgm:pt>
  </dgm:ptLst>
  <dgm:cxnLst>
    <dgm:cxn modelId="{E86F5B00-4383-475A-8E53-1C3B6EFCFABE}" type="presOf" srcId="{DAEC6FC5-4E1B-4ECA-A8D6-CA6710AF590A}" destId="{18625CF5-10B1-49D5-A761-3EEDD9335869}" srcOrd="0" destOrd="0" presId="urn:microsoft.com/office/officeart/2005/8/layout/vList3"/>
    <dgm:cxn modelId="{B2BA7346-31A7-4F51-BA5D-2AF463A2AC7D}" type="presOf" srcId="{203C19D9-13D5-4274-87C0-D57A80394CC1}" destId="{A30D60F6-F0D0-453B-931E-2F2C73AB9963}" srcOrd="0" destOrd="0" presId="urn:microsoft.com/office/officeart/2005/8/layout/vList3"/>
    <dgm:cxn modelId="{D14F0752-14C8-4EBB-A71E-317827FF3476}" type="presOf" srcId="{19F20757-A1B7-4C3A-86E9-B56ECC4C1CAA}" destId="{73C8F3CB-FA33-4732-B20C-0C6B998FA92A}" srcOrd="0" destOrd="0" presId="urn:microsoft.com/office/officeart/2005/8/layout/vList3"/>
    <dgm:cxn modelId="{49530C90-E472-49D0-B950-EC04D9D9CC64}" srcId="{203C19D9-13D5-4274-87C0-D57A80394CC1}" destId="{55B4BFE0-46DC-4907-BB21-4D9DE2407128}" srcOrd="1" destOrd="0" parTransId="{460BA3F6-50DA-4665-BD73-D25060101B40}" sibTransId="{EF9B8F35-337C-4EDF-AC57-1031736BBC2B}"/>
    <dgm:cxn modelId="{6E4794A9-9D13-47C3-95BF-76A24EED9D95}" type="presOf" srcId="{55B4BFE0-46DC-4907-BB21-4D9DE2407128}" destId="{33BA671A-65DF-42F0-8B9C-8BF6E7A7A46C}" srcOrd="0" destOrd="0" presId="urn:microsoft.com/office/officeart/2005/8/layout/vList3"/>
    <dgm:cxn modelId="{365EC6C9-D261-437A-9AE3-EC635DEFD803}" srcId="{203C19D9-13D5-4274-87C0-D57A80394CC1}" destId="{19F20757-A1B7-4C3A-86E9-B56ECC4C1CAA}" srcOrd="0" destOrd="0" parTransId="{320F5DB9-FACC-4CC3-845F-456246A3BE1F}" sibTransId="{C804A0A1-CCE8-4918-9D64-3100C51041D0}"/>
    <dgm:cxn modelId="{406B26ED-DA24-4797-9E4D-01FCDD9BE001}" srcId="{203C19D9-13D5-4274-87C0-D57A80394CC1}" destId="{DAEC6FC5-4E1B-4ECA-A8D6-CA6710AF590A}" srcOrd="2" destOrd="0" parTransId="{BE56BF47-ECA8-4855-A36F-46F28FE53D52}" sibTransId="{DD805A51-8113-4764-921F-80C6C03AFC82}"/>
    <dgm:cxn modelId="{3B63B0D4-817C-42CA-85E0-1EA41D947A34}" type="presParOf" srcId="{A30D60F6-F0D0-453B-931E-2F2C73AB9963}" destId="{AAF3939D-6981-4A45-B8F7-CA6E1B8D1CA3}" srcOrd="0" destOrd="0" presId="urn:microsoft.com/office/officeart/2005/8/layout/vList3"/>
    <dgm:cxn modelId="{FB2F6141-CEFC-4423-856A-C17911E4CB6B}" type="presParOf" srcId="{AAF3939D-6981-4A45-B8F7-CA6E1B8D1CA3}" destId="{F9CC2A61-AF83-4A34-8526-AED2881AE949}" srcOrd="0" destOrd="0" presId="urn:microsoft.com/office/officeart/2005/8/layout/vList3"/>
    <dgm:cxn modelId="{DE70C86D-9431-4980-A4FD-40C274D7CCAB}" type="presParOf" srcId="{AAF3939D-6981-4A45-B8F7-CA6E1B8D1CA3}" destId="{73C8F3CB-FA33-4732-B20C-0C6B998FA92A}" srcOrd="1" destOrd="0" presId="urn:microsoft.com/office/officeart/2005/8/layout/vList3"/>
    <dgm:cxn modelId="{D2382415-8086-4BDF-B312-DAEA23B665D7}" type="presParOf" srcId="{A30D60F6-F0D0-453B-931E-2F2C73AB9963}" destId="{19F1A8BA-5A23-47FE-B866-064E1A8CF234}" srcOrd="1" destOrd="0" presId="urn:microsoft.com/office/officeart/2005/8/layout/vList3"/>
    <dgm:cxn modelId="{6D7E1E38-A6D7-4C9C-9A37-A7725FE782B4}" type="presParOf" srcId="{A30D60F6-F0D0-453B-931E-2F2C73AB9963}" destId="{DFA08CF0-9E96-466C-B8BA-C8D765F55E2B}" srcOrd="2" destOrd="0" presId="urn:microsoft.com/office/officeart/2005/8/layout/vList3"/>
    <dgm:cxn modelId="{7D14EC68-301C-4A2C-8D7D-C10A16238FE6}" type="presParOf" srcId="{DFA08CF0-9E96-466C-B8BA-C8D765F55E2B}" destId="{BB65A47F-6920-4A87-AE68-0BFBC193A9EE}" srcOrd="0" destOrd="0" presId="urn:microsoft.com/office/officeart/2005/8/layout/vList3"/>
    <dgm:cxn modelId="{9CF48454-C536-4A66-AD0D-150FD044AF8F}" type="presParOf" srcId="{DFA08CF0-9E96-466C-B8BA-C8D765F55E2B}" destId="{33BA671A-65DF-42F0-8B9C-8BF6E7A7A46C}" srcOrd="1" destOrd="0" presId="urn:microsoft.com/office/officeart/2005/8/layout/vList3"/>
    <dgm:cxn modelId="{D57B7AEC-15BE-4AC2-9780-6214E97F3E1F}" type="presParOf" srcId="{A30D60F6-F0D0-453B-931E-2F2C73AB9963}" destId="{81763063-2E19-4D48-961B-807EB4578946}" srcOrd="3" destOrd="0" presId="urn:microsoft.com/office/officeart/2005/8/layout/vList3"/>
    <dgm:cxn modelId="{74FA75C0-804A-4C0A-A5EF-FBE1086F5DD2}" type="presParOf" srcId="{A30D60F6-F0D0-453B-931E-2F2C73AB9963}" destId="{3C0D13FE-A513-441A-9280-BABB8AA3ACC7}" srcOrd="4" destOrd="0" presId="urn:microsoft.com/office/officeart/2005/8/layout/vList3"/>
    <dgm:cxn modelId="{C1A1DE43-0667-48DD-BC82-005A4936EE78}" type="presParOf" srcId="{3C0D13FE-A513-441A-9280-BABB8AA3ACC7}" destId="{34E5DDA0-AF86-42D9-8C24-F835A22348A4}" srcOrd="0" destOrd="0" presId="urn:microsoft.com/office/officeart/2005/8/layout/vList3"/>
    <dgm:cxn modelId="{5F1EF6D6-DC91-40CB-85A6-FDC023188AB2}" type="presParOf" srcId="{3C0D13FE-A513-441A-9280-BABB8AA3ACC7}" destId="{18625CF5-10B1-49D5-A761-3EEDD933586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6DC267-B587-48BF-B87B-5A2EF22E064B}" type="doc">
      <dgm:prSet loTypeId="urn:microsoft.com/office/officeart/2005/8/layout/list1" loCatId="list" qsTypeId="urn:microsoft.com/office/officeart/2005/8/quickstyle/simple1" qsCatId="simple" csTypeId="urn:microsoft.com/office/officeart/2005/8/colors/accent2_4" csCatId="accent2" phldr="1"/>
      <dgm:spPr/>
      <dgm:t>
        <a:bodyPr/>
        <a:lstStyle/>
        <a:p>
          <a:endParaRPr lang="en-CA"/>
        </a:p>
      </dgm:t>
    </dgm:pt>
    <dgm:pt modelId="{F6215EC9-B43A-4229-A01F-9FD031F51540}">
      <dgm:prSet phldrT="[Text]"/>
      <dgm:spPr/>
      <dgm:t>
        <a:bodyPr/>
        <a:lstStyle/>
        <a:p>
          <a:pPr>
            <a:buAutoNum type="arabicParenR"/>
          </a:pPr>
          <a:r>
            <a:rPr lang="en-US">
              <a:latin typeface="Calibri" panose="020F0502020204030204" pitchFamily="34" charset="0"/>
              <a:cs typeface="Calibri" panose="020F0502020204030204" pitchFamily="34" charset="0"/>
            </a:rPr>
            <a:t>Latent Dirichlet Allocation</a:t>
          </a:r>
          <a:endParaRPr lang="en-CA" dirty="0"/>
        </a:p>
      </dgm:t>
    </dgm:pt>
    <dgm:pt modelId="{EB1E7ED5-DED7-4EA3-8D77-2A3D6B6FF375}" type="parTrans" cxnId="{AA27BC5A-64E4-473E-93B1-F77307D881F6}">
      <dgm:prSet/>
      <dgm:spPr/>
      <dgm:t>
        <a:bodyPr/>
        <a:lstStyle/>
        <a:p>
          <a:endParaRPr lang="en-CA"/>
        </a:p>
      </dgm:t>
    </dgm:pt>
    <dgm:pt modelId="{A8D72A48-359F-4278-835F-31A1CC817055}" type="sibTrans" cxnId="{AA27BC5A-64E4-473E-93B1-F77307D881F6}">
      <dgm:prSet/>
      <dgm:spPr/>
      <dgm:t>
        <a:bodyPr/>
        <a:lstStyle/>
        <a:p>
          <a:endParaRPr lang="en-CA"/>
        </a:p>
      </dgm:t>
    </dgm:pt>
    <dgm:pt modelId="{55583577-DA22-4FB6-AA57-839239369BDA}">
      <dgm:prSet/>
      <dgm:spPr/>
      <dgm:t>
        <a:bodyPr/>
        <a:lstStyle/>
        <a:p>
          <a:r>
            <a:rPr lang="en-US">
              <a:latin typeface="Calibri" panose="020F0502020204030204" pitchFamily="34" charset="0"/>
              <a:cs typeface="Calibri" panose="020F0502020204030204" pitchFamily="34" charset="0"/>
            </a:rPr>
            <a:t>Non-negative Matrix Factorization</a:t>
          </a:r>
          <a:endParaRPr lang="en-US" dirty="0">
            <a:latin typeface="Calibri" panose="020F0502020204030204" pitchFamily="34" charset="0"/>
            <a:cs typeface="Calibri" panose="020F0502020204030204" pitchFamily="34" charset="0"/>
          </a:endParaRPr>
        </a:p>
      </dgm:t>
    </dgm:pt>
    <dgm:pt modelId="{FC68C0CC-65DC-41EF-B799-6D64AE836E1C}" type="parTrans" cxnId="{46AC1145-9DF8-4DD1-B621-567536296FD7}">
      <dgm:prSet/>
      <dgm:spPr/>
      <dgm:t>
        <a:bodyPr/>
        <a:lstStyle/>
        <a:p>
          <a:endParaRPr lang="en-CA"/>
        </a:p>
      </dgm:t>
    </dgm:pt>
    <dgm:pt modelId="{BF07D891-28BC-4025-9338-DE1300E394F0}" type="sibTrans" cxnId="{46AC1145-9DF8-4DD1-B621-567536296FD7}">
      <dgm:prSet/>
      <dgm:spPr/>
      <dgm:t>
        <a:bodyPr/>
        <a:lstStyle/>
        <a:p>
          <a:endParaRPr lang="en-CA"/>
        </a:p>
      </dgm:t>
    </dgm:pt>
    <dgm:pt modelId="{3D931C91-36E7-432F-B2E6-AAAE00DC7CC8}" type="pres">
      <dgm:prSet presAssocID="{AC6DC267-B587-48BF-B87B-5A2EF22E064B}" presName="linear" presStyleCnt="0">
        <dgm:presLayoutVars>
          <dgm:dir/>
          <dgm:animLvl val="lvl"/>
          <dgm:resizeHandles val="exact"/>
        </dgm:presLayoutVars>
      </dgm:prSet>
      <dgm:spPr/>
    </dgm:pt>
    <dgm:pt modelId="{10FF0739-7859-406E-B612-AFFE75E5441A}" type="pres">
      <dgm:prSet presAssocID="{F6215EC9-B43A-4229-A01F-9FD031F51540}" presName="parentLin" presStyleCnt="0"/>
      <dgm:spPr/>
    </dgm:pt>
    <dgm:pt modelId="{C1996D6F-81AF-40A4-B09C-0EEF99F394E3}" type="pres">
      <dgm:prSet presAssocID="{F6215EC9-B43A-4229-A01F-9FD031F51540}" presName="parentLeftMargin" presStyleLbl="node1" presStyleIdx="0" presStyleCnt="2"/>
      <dgm:spPr/>
    </dgm:pt>
    <dgm:pt modelId="{389B7036-76F3-4461-AA4C-D420ADEA9633}" type="pres">
      <dgm:prSet presAssocID="{F6215EC9-B43A-4229-A01F-9FD031F51540}" presName="parentText" presStyleLbl="node1" presStyleIdx="0" presStyleCnt="2">
        <dgm:presLayoutVars>
          <dgm:chMax val="0"/>
          <dgm:bulletEnabled val="1"/>
        </dgm:presLayoutVars>
      </dgm:prSet>
      <dgm:spPr/>
    </dgm:pt>
    <dgm:pt modelId="{6048439E-4D62-498F-866E-C4BF176E9F90}" type="pres">
      <dgm:prSet presAssocID="{F6215EC9-B43A-4229-A01F-9FD031F51540}" presName="negativeSpace" presStyleCnt="0"/>
      <dgm:spPr/>
    </dgm:pt>
    <dgm:pt modelId="{0807451B-371B-4059-AD03-C6E32B24C39C}" type="pres">
      <dgm:prSet presAssocID="{F6215EC9-B43A-4229-A01F-9FD031F51540}" presName="childText" presStyleLbl="conFgAcc1" presStyleIdx="0" presStyleCnt="2" custScaleX="79056">
        <dgm:presLayoutVars>
          <dgm:bulletEnabled val="1"/>
        </dgm:presLayoutVars>
      </dgm:prSet>
      <dgm:spPr/>
    </dgm:pt>
    <dgm:pt modelId="{A9BAC9E6-E3DA-4C97-847C-F07001C931C5}" type="pres">
      <dgm:prSet presAssocID="{A8D72A48-359F-4278-835F-31A1CC817055}" presName="spaceBetweenRectangles" presStyleCnt="0"/>
      <dgm:spPr/>
    </dgm:pt>
    <dgm:pt modelId="{A691F9C7-8241-44D8-9F17-78032ED34AC9}" type="pres">
      <dgm:prSet presAssocID="{55583577-DA22-4FB6-AA57-839239369BDA}" presName="parentLin" presStyleCnt="0"/>
      <dgm:spPr/>
    </dgm:pt>
    <dgm:pt modelId="{3D46F7C5-FAD0-469B-914D-B1C15910F291}" type="pres">
      <dgm:prSet presAssocID="{55583577-DA22-4FB6-AA57-839239369BDA}" presName="parentLeftMargin" presStyleLbl="node1" presStyleIdx="0" presStyleCnt="2"/>
      <dgm:spPr/>
    </dgm:pt>
    <dgm:pt modelId="{43DC0924-3782-4194-8A39-1944682D60EA}" type="pres">
      <dgm:prSet presAssocID="{55583577-DA22-4FB6-AA57-839239369BDA}" presName="parentText" presStyleLbl="node1" presStyleIdx="1" presStyleCnt="2">
        <dgm:presLayoutVars>
          <dgm:chMax val="0"/>
          <dgm:bulletEnabled val="1"/>
        </dgm:presLayoutVars>
      </dgm:prSet>
      <dgm:spPr/>
    </dgm:pt>
    <dgm:pt modelId="{DF5D0F39-65EB-4517-9A51-76496E3E5A22}" type="pres">
      <dgm:prSet presAssocID="{55583577-DA22-4FB6-AA57-839239369BDA}" presName="negativeSpace" presStyleCnt="0"/>
      <dgm:spPr/>
    </dgm:pt>
    <dgm:pt modelId="{44B03B32-F364-4EB9-9696-F7B68455DF44}" type="pres">
      <dgm:prSet presAssocID="{55583577-DA22-4FB6-AA57-839239369BDA}" presName="childText" presStyleLbl="conFgAcc1" presStyleIdx="1" presStyleCnt="2" custScaleX="79056">
        <dgm:presLayoutVars>
          <dgm:bulletEnabled val="1"/>
        </dgm:presLayoutVars>
      </dgm:prSet>
      <dgm:spPr/>
    </dgm:pt>
  </dgm:ptLst>
  <dgm:cxnLst>
    <dgm:cxn modelId="{0C029222-CBD6-44F6-BF76-BF373E123F4B}" type="presOf" srcId="{F6215EC9-B43A-4229-A01F-9FD031F51540}" destId="{C1996D6F-81AF-40A4-B09C-0EEF99F394E3}" srcOrd="0" destOrd="0" presId="urn:microsoft.com/office/officeart/2005/8/layout/list1"/>
    <dgm:cxn modelId="{46AC1145-9DF8-4DD1-B621-567536296FD7}" srcId="{AC6DC267-B587-48BF-B87B-5A2EF22E064B}" destId="{55583577-DA22-4FB6-AA57-839239369BDA}" srcOrd="1" destOrd="0" parTransId="{FC68C0CC-65DC-41EF-B799-6D64AE836E1C}" sibTransId="{BF07D891-28BC-4025-9338-DE1300E394F0}"/>
    <dgm:cxn modelId="{021D8B70-E4F8-4C1E-AB8E-E5BF22BAD54C}" type="presOf" srcId="{55583577-DA22-4FB6-AA57-839239369BDA}" destId="{3D46F7C5-FAD0-469B-914D-B1C15910F291}" srcOrd="0" destOrd="0" presId="urn:microsoft.com/office/officeart/2005/8/layout/list1"/>
    <dgm:cxn modelId="{AA27BC5A-64E4-473E-93B1-F77307D881F6}" srcId="{AC6DC267-B587-48BF-B87B-5A2EF22E064B}" destId="{F6215EC9-B43A-4229-A01F-9FD031F51540}" srcOrd="0" destOrd="0" parTransId="{EB1E7ED5-DED7-4EA3-8D77-2A3D6B6FF375}" sibTransId="{A8D72A48-359F-4278-835F-31A1CC817055}"/>
    <dgm:cxn modelId="{2E5A10A9-0542-41FE-8DF4-2BA6D779F860}" type="presOf" srcId="{55583577-DA22-4FB6-AA57-839239369BDA}" destId="{43DC0924-3782-4194-8A39-1944682D60EA}" srcOrd="1" destOrd="0" presId="urn:microsoft.com/office/officeart/2005/8/layout/list1"/>
    <dgm:cxn modelId="{E64764B2-6314-4668-B1A7-55BAF4D8A457}" type="presOf" srcId="{AC6DC267-B587-48BF-B87B-5A2EF22E064B}" destId="{3D931C91-36E7-432F-B2E6-AAAE00DC7CC8}" srcOrd="0" destOrd="0" presId="urn:microsoft.com/office/officeart/2005/8/layout/list1"/>
    <dgm:cxn modelId="{4E2B90D2-42B5-4A37-AC61-536F4A2617C7}" type="presOf" srcId="{F6215EC9-B43A-4229-A01F-9FD031F51540}" destId="{389B7036-76F3-4461-AA4C-D420ADEA9633}" srcOrd="1" destOrd="0" presId="urn:microsoft.com/office/officeart/2005/8/layout/list1"/>
    <dgm:cxn modelId="{46E10660-05AD-4C6D-A210-5ACEFCD52504}" type="presParOf" srcId="{3D931C91-36E7-432F-B2E6-AAAE00DC7CC8}" destId="{10FF0739-7859-406E-B612-AFFE75E5441A}" srcOrd="0" destOrd="0" presId="urn:microsoft.com/office/officeart/2005/8/layout/list1"/>
    <dgm:cxn modelId="{16FBF89E-D37E-4669-A3BA-F95AD13A80D9}" type="presParOf" srcId="{10FF0739-7859-406E-B612-AFFE75E5441A}" destId="{C1996D6F-81AF-40A4-B09C-0EEF99F394E3}" srcOrd="0" destOrd="0" presId="urn:microsoft.com/office/officeart/2005/8/layout/list1"/>
    <dgm:cxn modelId="{6AA31F15-9940-44D3-8C73-AF6B5ACA551D}" type="presParOf" srcId="{10FF0739-7859-406E-B612-AFFE75E5441A}" destId="{389B7036-76F3-4461-AA4C-D420ADEA9633}" srcOrd="1" destOrd="0" presId="urn:microsoft.com/office/officeart/2005/8/layout/list1"/>
    <dgm:cxn modelId="{76F1A787-0AF2-47AF-99C6-F6BE722784F9}" type="presParOf" srcId="{3D931C91-36E7-432F-B2E6-AAAE00DC7CC8}" destId="{6048439E-4D62-498F-866E-C4BF176E9F90}" srcOrd="1" destOrd="0" presId="urn:microsoft.com/office/officeart/2005/8/layout/list1"/>
    <dgm:cxn modelId="{BF5D8E48-0D88-4646-BF8B-CB9B07903EF8}" type="presParOf" srcId="{3D931C91-36E7-432F-B2E6-AAAE00DC7CC8}" destId="{0807451B-371B-4059-AD03-C6E32B24C39C}" srcOrd="2" destOrd="0" presId="urn:microsoft.com/office/officeart/2005/8/layout/list1"/>
    <dgm:cxn modelId="{0B6AC01E-D2CF-4860-96D5-C9B31513C1D5}" type="presParOf" srcId="{3D931C91-36E7-432F-B2E6-AAAE00DC7CC8}" destId="{A9BAC9E6-E3DA-4C97-847C-F07001C931C5}" srcOrd="3" destOrd="0" presId="urn:microsoft.com/office/officeart/2005/8/layout/list1"/>
    <dgm:cxn modelId="{75B074B7-CAA5-4FB8-A35E-D501F3EAD2D6}" type="presParOf" srcId="{3D931C91-36E7-432F-B2E6-AAAE00DC7CC8}" destId="{A691F9C7-8241-44D8-9F17-78032ED34AC9}" srcOrd="4" destOrd="0" presId="urn:microsoft.com/office/officeart/2005/8/layout/list1"/>
    <dgm:cxn modelId="{41FB1356-4494-4BD7-9601-F119108D62B6}" type="presParOf" srcId="{A691F9C7-8241-44D8-9F17-78032ED34AC9}" destId="{3D46F7C5-FAD0-469B-914D-B1C15910F291}" srcOrd="0" destOrd="0" presId="urn:microsoft.com/office/officeart/2005/8/layout/list1"/>
    <dgm:cxn modelId="{9D0032D6-0443-4B70-AA8C-64004986785E}" type="presParOf" srcId="{A691F9C7-8241-44D8-9F17-78032ED34AC9}" destId="{43DC0924-3782-4194-8A39-1944682D60EA}" srcOrd="1" destOrd="0" presId="urn:microsoft.com/office/officeart/2005/8/layout/list1"/>
    <dgm:cxn modelId="{D708930B-E98F-484A-A140-550E9D970CB6}" type="presParOf" srcId="{3D931C91-36E7-432F-B2E6-AAAE00DC7CC8}" destId="{DF5D0F39-65EB-4517-9A51-76496E3E5A22}" srcOrd="5" destOrd="0" presId="urn:microsoft.com/office/officeart/2005/8/layout/list1"/>
    <dgm:cxn modelId="{2B5E07C0-2206-437B-81C5-87D2B97486F7}" type="presParOf" srcId="{3D931C91-36E7-432F-B2E6-AAAE00DC7CC8}" destId="{44B03B32-F364-4EB9-9696-F7B68455DF44}"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6DC267-B587-48BF-B87B-5A2EF22E064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CA"/>
        </a:p>
      </dgm:t>
    </dgm:pt>
    <dgm:pt modelId="{F6215EC9-B43A-4229-A01F-9FD031F51540}">
      <dgm:prSet phldrT="[Text]"/>
      <dgm:spPr>
        <a:solidFill>
          <a:schemeClr val="bg1">
            <a:lumMod val="75000"/>
          </a:schemeClr>
        </a:solidFill>
      </dgm:spPr>
      <dgm:t>
        <a:bodyPr/>
        <a:lstStyle/>
        <a:p>
          <a:pPr>
            <a:buAutoNum type="arabicParenR"/>
          </a:pPr>
          <a:r>
            <a:rPr lang="en-US">
              <a:latin typeface="Calibri" panose="020F0502020204030204" pitchFamily="34" charset="0"/>
              <a:cs typeface="Calibri" panose="020F0502020204030204" pitchFamily="34" charset="0"/>
            </a:rPr>
            <a:t>Latent Dirichlet Allocation</a:t>
          </a:r>
          <a:endParaRPr lang="en-CA" dirty="0"/>
        </a:p>
      </dgm:t>
    </dgm:pt>
    <dgm:pt modelId="{EB1E7ED5-DED7-4EA3-8D77-2A3D6B6FF375}" type="parTrans" cxnId="{AA27BC5A-64E4-473E-93B1-F77307D881F6}">
      <dgm:prSet/>
      <dgm:spPr/>
      <dgm:t>
        <a:bodyPr/>
        <a:lstStyle/>
        <a:p>
          <a:endParaRPr lang="en-CA"/>
        </a:p>
      </dgm:t>
    </dgm:pt>
    <dgm:pt modelId="{A8D72A48-359F-4278-835F-31A1CC817055}" type="sibTrans" cxnId="{AA27BC5A-64E4-473E-93B1-F77307D881F6}">
      <dgm:prSet/>
      <dgm:spPr/>
      <dgm:t>
        <a:bodyPr/>
        <a:lstStyle/>
        <a:p>
          <a:endParaRPr lang="en-CA"/>
        </a:p>
      </dgm:t>
    </dgm:pt>
    <dgm:pt modelId="{55583577-DA22-4FB6-AA57-839239369BDA}">
      <dgm:prSet/>
      <dgm:spPr/>
      <dgm:t>
        <a:bodyPr/>
        <a:lstStyle/>
        <a:p>
          <a:r>
            <a:rPr lang="en-US">
              <a:latin typeface="Calibri" panose="020F0502020204030204" pitchFamily="34" charset="0"/>
              <a:cs typeface="Calibri" panose="020F0502020204030204" pitchFamily="34" charset="0"/>
            </a:rPr>
            <a:t>Non-negative Matrix Factorization</a:t>
          </a:r>
          <a:endParaRPr lang="en-US" dirty="0">
            <a:latin typeface="Calibri" panose="020F0502020204030204" pitchFamily="34" charset="0"/>
            <a:cs typeface="Calibri" panose="020F0502020204030204" pitchFamily="34" charset="0"/>
          </a:endParaRPr>
        </a:p>
      </dgm:t>
    </dgm:pt>
    <dgm:pt modelId="{FC68C0CC-65DC-41EF-B799-6D64AE836E1C}" type="parTrans" cxnId="{46AC1145-9DF8-4DD1-B621-567536296FD7}">
      <dgm:prSet/>
      <dgm:spPr/>
      <dgm:t>
        <a:bodyPr/>
        <a:lstStyle/>
        <a:p>
          <a:endParaRPr lang="en-CA"/>
        </a:p>
      </dgm:t>
    </dgm:pt>
    <dgm:pt modelId="{BF07D891-28BC-4025-9338-DE1300E394F0}" type="sibTrans" cxnId="{46AC1145-9DF8-4DD1-B621-567536296FD7}">
      <dgm:prSet/>
      <dgm:spPr/>
      <dgm:t>
        <a:bodyPr/>
        <a:lstStyle/>
        <a:p>
          <a:endParaRPr lang="en-CA"/>
        </a:p>
      </dgm:t>
    </dgm:pt>
    <dgm:pt modelId="{3D931C91-36E7-432F-B2E6-AAAE00DC7CC8}" type="pres">
      <dgm:prSet presAssocID="{AC6DC267-B587-48BF-B87B-5A2EF22E064B}" presName="linear" presStyleCnt="0">
        <dgm:presLayoutVars>
          <dgm:dir/>
          <dgm:animLvl val="lvl"/>
          <dgm:resizeHandles val="exact"/>
        </dgm:presLayoutVars>
      </dgm:prSet>
      <dgm:spPr/>
    </dgm:pt>
    <dgm:pt modelId="{10FF0739-7859-406E-B612-AFFE75E5441A}" type="pres">
      <dgm:prSet presAssocID="{F6215EC9-B43A-4229-A01F-9FD031F51540}" presName="parentLin" presStyleCnt="0"/>
      <dgm:spPr/>
    </dgm:pt>
    <dgm:pt modelId="{C1996D6F-81AF-40A4-B09C-0EEF99F394E3}" type="pres">
      <dgm:prSet presAssocID="{F6215EC9-B43A-4229-A01F-9FD031F51540}" presName="parentLeftMargin" presStyleLbl="node1" presStyleIdx="0" presStyleCnt="2"/>
      <dgm:spPr/>
    </dgm:pt>
    <dgm:pt modelId="{389B7036-76F3-4461-AA4C-D420ADEA9633}" type="pres">
      <dgm:prSet presAssocID="{F6215EC9-B43A-4229-A01F-9FD031F51540}" presName="parentText" presStyleLbl="node1" presStyleIdx="0" presStyleCnt="2">
        <dgm:presLayoutVars>
          <dgm:chMax val="0"/>
          <dgm:bulletEnabled val="1"/>
        </dgm:presLayoutVars>
      </dgm:prSet>
      <dgm:spPr/>
    </dgm:pt>
    <dgm:pt modelId="{6048439E-4D62-498F-866E-C4BF176E9F90}" type="pres">
      <dgm:prSet presAssocID="{F6215EC9-B43A-4229-A01F-9FD031F51540}" presName="negativeSpace" presStyleCnt="0"/>
      <dgm:spPr/>
    </dgm:pt>
    <dgm:pt modelId="{0807451B-371B-4059-AD03-C6E32B24C39C}" type="pres">
      <dgm:prSet presAssocID="{F6215EC9-B43A-4229-A01F-9FD031F51540}" presName="childText" presStyleLbl="conFgAcc1" presStyleIdx="0" presStyleCnt="2" custScaleX="79056">
        <dgm:presLayoutVars>
          <dgm:bulletEnabled val="1"/>
        </dgm:presLayoutVars>
      </dgm:prSet>
      <dgm:spPr/>
    </dgm:pt>
    <dgm:pt modelId="{A9BAC9E6-E3DA-4C97-847C-F07001C931C5}" type="pres">
      <dgm:prSet presAssocID="{A8D72A48-359F-4278-835F-31A1CC817055}" presName="spaceBetweenRectangles" presStyleCnt="0"/>
      <dgm:spPr/>
    </dgm:pt>
    <dgm:pt modelId="{A691F9C7-8241-44D8-9F17-78032ED34AC9}" type="pres">
      <dgm:prSet presAssocID="{55583577-DA22-4FB6-AA57-839239369BDA}" presName="parentLin" presStyleCnt="0"/>
      <dgm:spPr/>
    </dgm:pt>
    <dgm:pt modelId="{3D46F7C5-FAD0-469B-914D-B1C15910F291}" type="pres">
      <dgm:prSet presAssocID="{55583577-DA22-4FB6-AA57-839239369BDA}" presName="parentLeftMargin" presStyleLbl="node1" presStyleIdx="0" presStyleCnt="2"/>
      <dgm:spPr/>
    </dgm:pt>
    <dgm:pt modelId="{43DC0924-3782-4194-8A39-1944682D60EA}" type="pres">
      <dgm:prSet presAssocID="{55583577-DA22-4FB6-AA57-839239369BDA}" presName="parentText" presStyleLbl="node1" presStyleIdx="1" presStyleCnt="2">
        <dgm:presLayoutVars>
          <dgm:chMax val="0"/>
          <dgm:bulletEnabled val="1"/>
        </dgm:presLayoutVars>
      </dgm:prSet>
      <dgm:spPr/>
    </dgm:pt>
    <dgm:pt modelId="{DF5D0F39-65EB-4517-9A51-76496E3E5A22}" type="pres">
      <dgm:prSet presAssocID="{55583577-DA22-4FB6-AA57-839239369BDA}" presName="negativeSpace" presStyleCnt="0"/>
      <dgm:spPr/>
    </dgm:pt>
    <dgm:pt modelId="{44B03B32-F364-4EB9-9696-F7B68455DF44}" type="pres">
      <dgm:prSet presAssocID="{55583577-DA22-4FB6-AA57-839239369BDA}" presName="childText" presStyleLbl="conFgAcc1" presStyleIdx="1" presStyleCnt="2" custScaleX="79056">
        <dgm:presLayoutVars>
          <dgm:bulletEnabled val="1"/>
        </dgm:presLayoutVars>
      </dgm:prSet>
      <dgm:spPr/>
    </dgm:pt>
  </dgm:ptLst>
  <dgm:cxnLst>
    <dgm:cxn modelId="{0C029222-CBD6-44F6-BF76-BF373E123F4B}" type="presOf" srcId="{F6215EC9-B43A-4229-A01F-9FD031F51540}" destId="{C1996D6F-81AF-40A4-B09C-0EEF99F394E3}" srcOrd="0" destOrd="0" presId="urn:microsoft.com/office/officeart/2005/8/layout/list1"/>
    <dgm:cxn modelId="{46AC1145-9DF8-4DD1-B621-567536296FD7}" srcId="{AC6DC267-B587-48BF-B87B-5A2EF22E064B}" destId="{55583577-DA22-4FB6-AA57-839239369BDA}" srcOrd="1" destOrd="0" parTransId="{FC68C0CC-65DC-41EF-B799-6D64AE836E1C}" sibTransId="{BF07D891-28BC-4025-9338-DE1300E394F0}"/>
    <dgm:cxn modelId="{021D8B70-E4F8-4C1E-AB8E-E5BF22BAD54C}" type="presOf" srcId="{55583577-DA22-4FB6-AA57-839239369BDA}" destId="{3D46F7C5-FAD0-469B-914D-B1C15910F291}" srcOrd="0" destOrd="0" presId="urn:microsoft.com/office/officeart/2005/8/layout/list1"/>
    <dgm:cxn modelId="{AA27BC5A-64E4-473E-93B1-F77307D881F6}" srcId="{AC6DC267-B587-48BF-B87B-5A2EF22E064B}" destId="{F6215EC9-B43A-4229-A01F-9FD031F51540}" srcOrd="0" destOrd="0" parTransId="{EB1E7ED5-DED7-4EA3-8D77-2A3D6B6FF375}" sibTransId="{A8D72A48-359F-4278-835F-31A1CC817055}"/>
    <dgm:cxn modelId="{2E5A10A9-0542-41FE-8DF4-2BA6D779F860}" type="presOf" srcId="{55583577-DA22-4FB6-AA57-839239369BDA}" destId="{43DC0924-3782-4194-8A39-1944682D60EA}" srcOrd="1" destOrd="0" presId="urn:microsoft.com/office/officeart/2005/8/layout/list1"/>
    <dgm:cxn modelId="{E64764B2-6314-4668-B1A7-55BAF4D8A457}" type="presOf" srcId="{AC6DC267-B587-48BF-B87B-5A2EF22E064B}" destId="{3D931C91-36E7-432F-B2E6-AAAE00DC7CC8}" srcOrd="0" destOrd="0" presId="urn:microsoft.com/office/officeart/2005/8/layout/list1"/>
    <dgm:cxn modelId="{4E2B90D2-42B5-4A37-AC61-536F4A2617C7}" type="presOf" srcId="{F6215EC9-B43A-4229-A01F-9FD031F51540}" destId="{389B7036-76F3-4461-AA4C-D420ADEA9633}" srcOrd="1" destOrd="0" presId="urn:microsoft.com/office/officeart/2005/8/layout/list1"/>
    <dgm:cxn modelId="{46E10660-05AD-4C6D-A210-5ACEFCD52504}" type="presParOf" srcId="{3D931C91-36E7-432F-B2E6-AAAE00DC7CC8}" destId="{10FF0739-7859-406E-B612-AFFE75E5441A}" srcOrd="0" destOrd="0" presId="urn:microsoft.com/office/officeart/2005/8/layout/list1"/>
    <dgm:cxn modelId="{16FBF89E-D37E-4669-A3BA-F95AD13A80D9}" type="presParOf" srcId="{10FF0739-7859-406E-B612-AFFE75E5441A}" destId="{C1996D6F-81AF-40A4-B09C-0EEF99F394E3}" srcOrd="0" destOrd="0" presId="urn:microsoft.com/office/officeart/2005/8/layout/list1"/>
    <dgm:cxn modelId="{6AA31F15-9940-44D3-8C73-AF6B5ACA551D}" type="presParOf" srcId="{10FF0739-7859-406E-B612-AFFE75E5441A}" destId="{389B7036-76F3-4461-AA4C-D420ADEA9633}" srcOrd="1" destOrd="0" presId="urn:microsoft.com/office/officeart/2005/8/layout/list1"/>
    <dgm:cxn modelId="{76F1A787-0AF2-47AF-99C6-F6BE722784F9}" type="presParOf" srcId="{3D931C91-36E7-432F-B2E6-AAAE00DC7CC8}" destId="{6048439E-4D62-498F-866E-C4BF176E9F90}" srcOrd="1" destOrd="0" presId="urn:microsoft.com/office/officeart/2005/8/layout/list1"/>
    <dgm:cxn modelId="{BF5D8E48-0D88-4646-BF8B-CB9B07903EF8}" type="presParOf" srcId="{3D931C91-36E7-432F-B2E6-AAAE00DC7CC8}" destId="{0807451B-371B-4059-AD03-C6E32B24C39C}" srcOrd="2" destOrd="0" presId="urn:microsoft.com/office/officeart/2005/8/layout/list1"/>
    <dgm:cxn modelId="{0B6AC01E-D2CF-4860-96D5-C9B31513C1D5}" type="presParOf" srcId="{3D931C91-36E7-432F-B2E6-AAAE00DC7CC8}" destId="{A9BAC9E6-E3DA-4C97-847C-F07001C931C5}" srcOrd="3" destOrd="0" presId="urn:microsoft.com/office/officeart/2005/8/layout/list1"/>
    <dgm:cxn modelId="{75B074B7-CAA5-4FB8-A35E-D501F3EAD2D6}" type="presParOf" srcId="{3D931C91-36E7-432F-B2E6-AAAE00DC7CC8}" destId="{A691F9C7-8241-44D8-9F17-78032ED34AC9}" srcOrd="4" destOrd="0" presId="urn:microsoft.com/office/officeart/2005/8/layout/list1"/>
    <dgm:cxn modelId="{41FB1356-4494-4BD7-9601-F119108D62B6}" type="presParOf" srcId="{A691F9C7-8241-44D8-9F17-78032ED34AC9}" destId="{3D46F7C5-FAD0-469B-914D-B1C15910F291}" srcOrd="0" destOrd="0" presId="urn:microsoft.com/office/officeart/2005/8/layout/list1"/>
    <dgm:cxn modelId="{9D0032D6-0443-4B70-AA8C-64004986785E}" type="presParOf" srcId="{A691F9C7-8241-44D8-9F17-78032ED34AC9}" destId="{43DC0924-3782-4194-8A39-1944682D60EA}" srcOrd="1" destOrd="0" presId="urn:microsoft.com/office/officeart/2005/8/layout/list1"/>
    <dgm:cxn modelId="{D708930B-E98F-484A-A140-550E9D970CB6}" type="presParOf" srcId="{3D931C91-36E7-432F-B2E6-AAAE00DC7CC8}" destId="{DF5D0F39-65EB-4517-9A51-76496E3E5A22}" srcOrd="5" destOrd="0" presId="urn:microsoft.com/office/officeart/2005/8/layout/list1"/>
    <dgm:cxn modelId="{2B5E07C0-2206-437B-81C5-87D2B97486F7}" type="presParOf" srcId="{3D931C91-36E7-432F-B2E6-AAAE00DC7CC8}" destId="{44B03B32-F364-4EB9-9696-F7B68455DF4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817A8D-8471-4B87-8333-87D9F8BFB7A6}"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CA"/>
        </a:p>
      </dgm:t>
    </dgm:pt>
    <dgm:pt modelId="{83B2BD51-B8F3-459E-9BC8-D42C0B08DF5B}">
      <dgm:prSet phldrT="[Text]" custT="1"/>
      <dgm:spPr/>
      <dgm:t>
        <a:bodyPr/>
        <a:lstStyle/>
        <a:p>
          <a:pPr>
            <a:buNone/>
          </a:pPr>
          <a:r>
            <a:rPr lang="en-US" sz="2800" b="0" dirty="0">
              <a:solidFill>
                <a:schemeClr val="tx1"/>
              </a:solidFill>
              <a:latin typeface="Calibri" panose="020F0502020204030204" pitchFamily="34" charset="0"/>
              <a:cs typeface="Calibri" panose="020F0502020204030204" pitchFamily="34" charset="0"/>
            </a:rPr>
            <a:t>Prediction</a:t>
          </a:r>
          <a:endParaRPr lang="en-CA" sz="2800" b="0" dirty="0">
            <a:solidFill>
              <a:schemeClr val="tx1"/>
            </a:solidFill>
          </a:endParaRPr>
        </a:p>
      </dgm:t>
    </dgm:pt>
    <dgm:pt modelId="{566D400F-A2A2-4D6D-AC23-4258244CD178}" type="parTrans" cxnId="{967DC955-C30C-4560-BF1C-130C08969246}">
      <dgm:prSet/>
      <dgm:spPr/>
      <dgm:t>
        <a:bodyPr/>
        <a:lstStyle/>
        <a:p>
          <a:endParaRPr lang="en-CA"/>
        </a:p>
      </dgm:t>
    </dgm:pt>
    <dgm:pt modelId="{6365989E-8780-4044-953D-C8200EB2C375}" type="sibTrans" cxnId="{967DC955-C30C-4560-BF1C-130C08969246}">
      <dgm:prSet/>
      <dgm:spPr/>
      <dgm:t>
        <a:bodyPr/>
        <a:lstStyle/>
        <a:p>
          <a:endParaRPr lang="en-CA"/>
        </a:p>
      </dgm:t>
    </dgm:pt>
    <dgm:pt modelId="{B55EE386-79F3-4F17-BD25-5AF99EAEE504}">
      <dgm:prSet/>
      <dgm:spPr/>
      <dgm:t>
        <a:bodyPr/>
        <a:lstStyle/>
        <a:p>
          <a:r>
            <a:rPr lang="en-US">
              <a:latin typeface="Calibri" panose="020F0502020204030204" pitchFamily="34" charset="0"/>
              <a:cs typeface="Calibri" panose="020F0502020204030204" pitchFamily="34" charset="0"/>
            </a:rPr>
            <a:t>Logistic Regression </a:t>
          </a:r>
          <a:endParaRPr lang="en-US" dirty="0">
            <a:latin typeface="Calibri" panose="020F0502020204030204" pitchFamily="34" charset="0"/>
            <a:cs typeface="Calibri" panose="020F0502020204030204" pitchFamily="34" charset="0"/>
          </a:endParaRPr>
        </a:p>
      </dgm:t>
    </dgm:pt>
    <dgm:pt modelId="{5F16088A-1699-4560-BD5B-E6135A1F2E85}" type="parTrans" cxnId="{02D2477C-0E2F-45EC-B431-43C466B597D1}">
      <dgm:prSet/>
      <dgm:spPr/>
      <dgm:t>
        <a:bodyPr/>
        <a:lstStyle/>
        <a:p>
          <a:endParaRPr lang="en-CA"/>
        </a:p>
      </dgm:t>
    </dgm:pt>
    <dgm:pt modelId="{901C52B2-FA7E-4CE6-81B1-69AFAED2F8C2}" type="sibTrans" cxnId="{02D2477C-0E2F-45EC-B431-43C466B597D1}">
      <dgm:prSet/>
      <dgm:spPr/>
      <dgm:t>
        <a:bodyPr/>
        <a:lstStyle/>
        <a:p>
          <a:endParaRPr lang="en-CA"/>
        </a:p>
      </dgm:t>
    </dgm:pt>
    <dgm:pt modelId="{BED59FF0-D112-4261-9C67-25A57C806D07}">
      <dgm:prSet/>
      <dgm:spPr/>
      <dgm:t>
        <a:bodyPr/>
        <a:lstStyle/>
        <a:p>
          <a:r>
            <a:rPr lang="en-US">
              <a:latin typeface="Calibri" panose="020F0502020204030204" pitchFamily="34" charset="0"/>
              <a:cs typeface="Calibri" panose="020F0502020204030204" pitchFamily="34" charset="0"/>
            </a:rPr>
            <a:t>Random Forest Classifier</a:t>
          </a:r>
          <a:endParaRPr lang="en-US" dirty="0">
            <a:latin typeface="Calibri" panose="020F0502020204030204" pitchFamily="34" charset="0"/>
            <a:cs typeface="Calibri" panose="020F0502020204030204" pitchFamily="34" charset="0"/>
          </a:endParaRPr>
        </a:p>
      </dgm:t>
    </dgm:pt>
    <dgm:pt modelId="{7D9271EA-02C6-4B16-B27C-3A7337B5EF85}" type="parTrans" cxnId="{3B6DEF59-7EED-44C6-939B-62496603D0D6}">
      <dgm:prSet/>
      <dgm:spPr/>
      <dgm:t>
        <a:bodyPr/>
        <a:lstStyle/>
        <a:p>
          <a:endParaRPr lang="en-CA"/>
        </a:p>
      </dgm:t>
    </dgm:pt>
    <dgm:pt modelId="{F1042CA9-A672-4AC6-8677-49198FC90566}" type="sibTrans" cxnId="{3B6DEF59-7EED-44C6-939B-62496603D0D6}">
      <dgm:prSet/>
      <dgm:spPr/>
      <dgm:t>
        <a:bodyPr/>
        <a:lstStyle/>
        <a:p>
          <a:endParaRPr lang="en-CA"/>
        </a:p>
      </dgm:t>
    </dgm:pt>
    <dgm:pt modelId="{F6EFC5AF-129B-40C5-AC6D-59B9E349C61C}">
      <dgm:prSet/>
      <dgm:spPr/>
      <dgm:t>
        <a:bodyPr/>
        <a:lstStyle/>
        <a:p>
          <a:r>
            <a:rPr lang="en-US" dirty="0">
              <a:latin typeface="Calibri" panose="020F0502020204030204" pitchFamily="34" charset="0"/>
              <a:cs typeface="Calibri" panose="020F0502020204030204" pitchFamily="34" charset="0"/>
            </a:rPr>
            <a:t>k-Nearest Neighbors</a:t>
          </a:r>
        </a:p>
      </dgm:t>
    </dgm:pt>
    <dgm:pt modelId="{C7EEDF8B-BFCA-43B6-B08B-253381B1ACBB}" type="parTrans" cxnId="{9A0F1962-135E-40AD-8B36-1A30707DF9B9}">
      <dgm:prSet/>
      <dgm:spPr/>
      <dgm:t>
        <a:bodyPr/>
        <a:lstStyle/>
        <a:p>
          <a:endParaRPr lang="en-CA"/>
        </a:p>
      </dgm:t>
    </dgm:pt>
    <dgm:pt modelId="{54162D8E-244E-485C-B73C-05ABE0276335}" type="sibTrans" cxnId="{9A0F1962-135E-40AD-8B36-1A30707DF9B9}">
      <dgm:prSet/>
      <dgm:spPr/>
      <dgm:t>
        <a:bodyPr/>
        <a:lstStyle/>
        <a:p>
          <a:endParaRPr lang="en-CA"/>
        </a:p>
      </dgm:t>
    </dgm:pt>
    <dgm:pt modelId="{B19C6AC2-B010-412F-9059-D774AF8B9A4E}">
      <dgm:prSet/>
      <dgm:spPr/>
      <dgm:t>
        <a:bodyPr/>
        <a:lstStyle/>
        <a:p>
          <a:r>
            <a:rPr lang="en-US">
              <a:latin typeface="Calibri" panose="020F0502020204030204" pitchFamily="34" charset="0"/>
              <a:cs typeface="Calibri" panose="020F0502020204030204" pitchFamily="34" charset="0"/>
            </a:rPr>
            <a:t>Support Vector Machine</a:t>
          </a:r>
          <a:endParaRPr lang="en-US" dirty="0">
            <a:latin typeface="Calibri" panose="020F0502020204030204" pitchFamily="34" charset="0"/>
            <a:cs typeface="Calibri" panose="020F0502020204030204" pitchFamily="34" charset="0"/>
          </a:endParaRPr>
        </a:p>
      </dgm:t>
    </dgm:pt>
    <dgm:pt modelId="{86B75B01-D6A5-41C7-A154-DBCEB9E0E314}" type="parTrans" cxnId="{A3002C6D-A502-4CD1-8DA1-61783F23E034}">
      <dgm:prSet/>
      <dgm:spPr/>
      <dgm:t>
        <a:bodyPr/>
        <a:lstStyle/>
        <a:p>
          <a:endParaRPr lang="en-CA"/>
        </a:p>
      </dgm:t>
    </dgm:pt>
    <dgm:pt modelId="{E939E7F7-05A5-443C-AAF8-648579363699}" type="sibTrans" cxnId="{A3002C6D-A502-4CD1-8DA1-61783F23E034}">
      <dgm:prSet/>
      <dgm:spPr/>
      <dgm:t>
        <a:bodyPr/>
        <a:lstStyle/>
        <a:p>
          <a:endParaRPr lang="en-CA"/>
        </a:p>
      </dgm:t>
    </dgm:pt>
    <dgm:pt modelId="{3688976A-CC7F-46E6-90C7-8C485FA6718D}">
      <dgm:prSet/>
      <dgm:spPr/>
      <dgm:t>
        <a:bodyPr/>
        <a:lstStyle/>
        <a:p>
          <a:r>
            <a:rPr lang="en-US" dirty="0">
              <a:latin typeface="Calibri" panose="020F0502020204030204" pitchFamily="34" charset="0"/>
              <a:cs typeface="Calibri" panose="020F0502020204030204" pitchFamily="34" charset="0"/>
            </a:rPr>
            <a:t>Feed Forward Neural Network </a:t>
          </a:r>
        </a:p>
      </dgm:t>
    </dgm:pt>
    <dgm:pt modelId="{56103BB0-00DE-43D2-B5BB-7BBB2D9C2457}" type="parTrans" cxnId="{0BF63793-884D-49ED-A1C4-E5FEF1AABF89}">
      <dgm:prSet/>
      <dgm:spPr/>
      <dgm:t>
        <a:bodyPr/>
        <a:lstStyle/>
        <a:p>
          <a:endParaRPr lang="en-CA"/>
        </a:p>
      </dgm:t>
    </dgm:pt>
    <dgm:pt modelId="{46A98044-BAAF-4FFD-B585-B9432490FD54}" type="sibTrans" cxnId="{0BF63793-884D-49ED-A1C4-E5FEF1AABF89}">
      <dgm:prSet/>
      <dgm:spPr/>
      <dgm:t>
        <a:bodyPr/>
        <a:lstStyle/>
        <a:p>
          <a:endParaRPr lang="en-CA"/>
        </a:p>
      </dgm:t>
    </dgm:pt>
    <dgm:pt modelId="{EA9BE177-FA6F-47CE-B0C4-7C8AF667FB7C}" type="pres">
      <dgm:prSet presAssocID="{1D817A8D-8471-4B87-8333-87D9F8BFB7A6}" presName="hierChild1" presStyleCnt="0">
        <dgm:presLayoutVars>
          <dgm:orgChart val="1"/>
          <dgm:chPref val="1"/>
          <dgm:dir/>
          <dgm:animOne val="branch"/>
          <dgm:animLvl val="lvl"/>
          <dgm:resizeHandles/>
        </dgm:presLayoutVars>
      </dgm:prSet>
      <dgm:spPr/>
    </dgm:pt>
    <dgm:pt modelId="{EDC3D7FA-B9E2-45E3-B99A-9D3CDEF49D92}" type="pres">
      <dgm:prSet presAssocID="{83B2BD51-B8F3-459E-9BC8-D42C0B08DF5B}" presName="hierRoot1" presStyleCnt="0">
        <dgm:presLayoutVars>
          <dgm:hierBranch val="init"/>
        </dgm:presLayoutVars>
      </dgm:prSet>
      <dgm:spPr/>
    </dgm:pt>
    <dgm:pt modelId="{2F0E24D2-5083-40F4-9C45-2B8CBF4181CB}" type="pres">
      <dgm:prSet presAssocID="{83B2BD51-B8F3-459E-9BC8-D42C0B08DF5B}" presName="rootComposite1" presStyleCnt="0"/>
      <dgm:spPr/>
    </dgm:pt>
    <dgm:pt modelId="{36D9705D-AF14-47EB-A999-0671EEA3CB9C}" type="pres">
      <dgm:prSet presAssocID="{83B2BD51-B8F3-459E-9BC8-D42C0B08DF5B}" presName="rootText1" presStyleLbl="node0" presStyleIdx="0" presStyleCnt="1">
        <dgm:presLayoutVars>
          <dgm:chPref val="3"/>
        </dgm:presLayoutVars>
      </dgm:prSet>
      <dgm:spPr/>
    </dgm:pt>
    <dgm:pt modelId="{0D83D1DE-5ED8-40D6-BD40-7CF9D80CDB85}" type="pres">
      <dgm:prSet presAssocID="{83B2BD51-B8F3-459E-9BC8-D42C0B08DF5B}" presName="rootConnector1" presStyleLbl="node1" presStyleIdx="0" presStyleCnt="0"/>
      <dgm:spPr/>
    </dgm:pt>
    <dgm:pt modelId="{04558543-EA2E-444F-929C-7C48BC9278DE}" type="pres">
      <dgm:prSet presAssocID="{83B2BD51-B8F3-459E-9BC8-D42C0B08DF5B}" presName="hierChild2" presStyleCnt="0"/>
      <dgm:spPr/>
    </dgm:pt>
    <dgm:pt modelId="{30A676C0-56A4-4EFF-93BC-DBDA30D519E3}" type="pres">
      <dgm:prSet presAssocID="{5F16088A-1699-4560-BD5B-E6135A1F2E85}" presName="Name37" presStyleLbl="parChTrans1D2" presStyleIdx="0" presStyleCnt="5"/>
      <dgm:spPr/>
    </dgm:pt>
    <dgm:pt modelId="{A18109AA-C99F-4340-85FD-5BB8B4926806}" type="pres">
      <dgm:prSet presAssocID="{B55EE386-79F3-4F17-BD25-5AF99EAEE504}" presName="hierRoot2" presStyleCnt="0">
        <dgm:presLayoutVars>
          <dgm:hierBranch val="init"/>
        </dgm:presLayoutVars>
      </dgm:prSet>
      <dgm:spPr/>
    </dgm:pt>
    <dgm:pt modelId="{D87C20C3-CE83-44E4-954C-E21BC27A3709}" type="pres">
      <dgm:prSet presAssocID="{B55EE386-79F3-4F17-BD25-5AF99EAEE504}" presName="rootComposite" presStyleCnt="0"/>
      <dgm:spPr/>
    </dgm:pt>
    <dgm:pt modelId="{C00B46C3-2F66-4702-8B35-17F239587379}" type="pres">
      <dgm:prSet presAssocID="{B55EE386-79F3-4F17-BD25-5AF99EAEE504}" presName="rootText" presStyleLbl="node2" presStyleIdx="0" presStyleCnt="5">
        <dgm:presLayoutVars>
          <dgm:chPref val="3"/>
        </dgm:presLayoutVars>
      </dgm:prSet>
      <dgm:spPr/>
    </dgm:pt>
    <dgm:pt modelId="{0DC08192-773A-46D0-8536-5E9E3BA08600}" type="pres">
      <dgm:prSet presAssocID="{B55EE386-79F3-4F17-BD25-5AF99EAEE504}" presName="rootConnector" presStyleLbl="node2" presStyleIdx="0" presStyleCnt="5"/>
      <dgm:spPr/>
    </dgm:pt>
    <dgm:pt modelId="{AC47B2AB-ED64-4807-8FC9-89179C9E0515}" type="pres">
      <dgm:prSet presAssocID="{B55EE386-79F3-4F17-BD25-5AF99EAEE504}" presName="hierChild4" presStyleCnt="0"/>
      <dgm:spPr/>
    </dgm:pt>
    <dgm:pt modelId="{C7907752-4B6B-4CAC-96EF-CF8DEE5504FC}" type="pres">
      <dgm:prSet presAssocID="{B55EE386-79F3-4F17-BD25-5AF99EAEE504}" presName="hierChild5" presStyleCnt="0"/>
      <dgm:spPr/>
    </dgm:pt>
    <dgm:pt modelId="{A752F0DA-4DC2-4CE8-AAC8-155F456099C2}" type="pres">
      <dgm:prSet presAssocID="{7D9271EA-02C6-4B16-B27C-3A7337B5EF85}" presName="Name37" presStyleLbl="parChTrans1D2" presStyleIdx="1" presStyleCnt="5"/>
      <dgm:spPr/>
    </dgm:pt>
    <dgm:pt modelId="{C7AD971C-2EEC-4EAA-8723-F63BFBB1814D}" type="pres">
      <dgm:prSet presAssocID="{BED59FF0-D112-4261-9C67-25A57C806D07}" presName="hierRoot2" presStyleCnt="0">
        <dgm:presLayoutVars>
          <dgm:hierBranch val="init"/>
        </dgm:presLayoutVars>
      </dgm:prSet>
      <dgm:spPr/>
    </dgm:pt>
    <dgm:pt modelId="{402CB88F-A7BA-469D-8277-86FF69CE4AFA}" type="pres">
      <dgm:prSet presAssocID="{BED59FF0-D112-4261-9C67-25A57C806D07}" presName="rootComposite" presStyleCnt="0"/>
      <dgm:spPr/>
    </dgm:pt>
    <dgm:pt modelId="{0F96C1C4-7C4C-465B-A78F-833D3A9EF549}" type="pres">
      <dgm:prSet presAssocID="{BED59FF0-D112-4261-9C67-25A57C806D07}" presName="rootText" presStyleLbl="node2" presStyleIdx="1" presStyleCnt="5">
        <dgm:presLayoutVars>
          <dgm:chPref val="3"/>
        </dgm:presLayoutVars>
      </dgm:prSet>
      <dgm:spPr/>
    </dgm:pt>
    <dgm:pt modelId="{E79E5DC3-FFDD-472F-BE13-DFE139515006}" type="pres">
      <dgm:prSet presAssocID="{BED59FF0-D112-4261-9C67-25A57C806D07}" presName="rootConnector" presStyleLbl="node2" presStyleIdx="1" presStyleCnt="5"/>
      <dgm:spPr/>
    </dgm:pt>
    <dgm:pt modelId="{59623756-240E-4B60-A8DB-48E060967F4C}" type="pres">
      <dgm:prSet presAssocID="{BED59FF0-D112-4261-9C67-25A57C806D07}" presName="hierChild4" presStyleCnt="0"/>
      <dgm:spPr/>
    </dgm:pt>
    <dgm:pt modelId="{A576D943-6EFE-4C65-8E2A-9443E6FC038C}" type="pres">
      <dgm:prSet presAssocID="{BED59FF0-D112-4261-9C67-25A57C806D07}" presName="hierChild5" presStyleCnt="0"/>
      <dgm:spPr/>
    </dgm:pt>
    <dgm:pt modelId="{9D3D0204-56AA-4189-873D-CEF78BEDF4FC}" type="pres">
      <dgm:prSet presAssocID="{C7EEDF8B-BFCA-43B6-B08B-253381B1ACBB}" presName="Name37" presStyleLbl="parChTrans1D2" presStyleIdx="2" presStyleCnt="5"/>
      <dgm:spPr/>
    </dgm:pt>
    <dgm:pt modelId="{90795D58-F648-405F-B42C-21948946F03B}" type="pres">
      <dgm:prSet presAssocID="{F6EFC5AF-129B-40C5-AC6D-59B9E349C61C}" presName="hierRoot2" presStyleCnt="0">
        <dgm:presLayoutVars>
          <dgm:hierBranch val="init"/>
        </dgm:presLayoutVars>
      </dgm:prSet>
      <dgm:spPr/>
    </dgm:pt>
    <dgm:pt modelId="{27BCC5EA-D5EB-4F3F-A734-05FD16FAA317}" type="pres">
      <dgm:prSet presAssocID="{F6EFC5AF-129B-40C5-AC6D-59B9E349C61C}" presName="rootComposite" presStyleCnt="0"/>
      <dgm:spPr/>
    </dgm:pt>
    <dgm:pt modelId="{A2836E85-B965-4761-B197-D2AA21520FD8}" type="pres">
      <dgm:prSet presAssocID="{F6EFC5AF-129B-40C5-AC6D-59B9E349C61C}" presName="rootText" presStyleLbl="node2" presStyleIdx="2" presStyleCnt="5">
        <dgm:presLayoutVars>
          <dgm:chPref val="3"/>
        </dgm:presLayoutVars>
      </dgm:prSet>
      <dgm:spPr/>
    </dgm:pt>
    <dgm:pt modelId="{514004BB-9A2E-4522-A213-E0780A1D783E}" type="pres">
      <dgm:prSet presAssocID="{F6EFC5AF-129B-40C5-AC6D-59B9E349C61C}" presName="rootConnector" presStyleLbl="node2" presStyleIdx="2" presStyleCnt="5"/>
      <dgm:spPr/>
    </dgm:pt>
    <dgm:pt modelId="{557E447B-2334-409E-A763-34B23E559A32}" type="pres">
      <dgm:prSet presAssocID="{F6EFC5AF-129B-40C5-AC6D-59B9E349C61C}" presName="hierChild4" presStyleCnt="0"/>
      <dgm:spPr/>
    </dgm:pt>
    <dgm:pt modelId="{CF66BE40-23E3-49BB-87D9-6759F3340EAA}" type="pres">
      <dgm:prSet presAssocID="{F6EFC5AF-129B-40C5-AC6D-59B9E349C61C}" presName="hierChild5" presStyleCnt="0"/>
      <dgm:spPr/>
    </dgm:pt>
    <dgm:pt modelId="{5407945F-CB3A-446F-AB6F-5CE745ADA29A}" type="pres">
      <dgm:prSet presAssocID="{86B75B01-D6A5-41C7-A154-DBCEB9E0E314}" presName="Name37" presStyleLbl="parChTrans1D2" presStyleIdx="3" presStyleCnt="5"/>
      <dgm:spPr/>
    </dgm:pt>
    <dgm:pt modelId="{2083BC77-BE66-4ABF-8DFD-B8CE5CCA58BE}" type="pres">
      <dgm:prSet presAssocID="{B19C6AC2-B010-412F-9059-D774AF8B9A4E}" presName="hierRoot2" presStyleCnt="0">
        <dgm:presLayoutVars>
          <dgm:hierBranch val="init"/>
        </dgm:presLayoutVars>
      </dgm:prSet>
      <dgm:spPr/>
    </dgm:pt>
    <dgm:pt modelId="{D5F92B5A-CE08-4587-9604-71DB5F75B622}" type="pres">
      <dgm:prSet presAssocID="{B19C6AC2-B010-412F-9059-D774AF8B9A4E}" presName="rootComposite" presStyleCnt="0"/>
      <dgm:spPr/>
    </dgm:pt>
    <dgm:pt modelId="{F54D0A04-7CB9-43C7-A520-FF37CD5D423D}" type="pres">
      <dgm:prSet presAssocID="{B19C6AC2-B010-412F-9059-D774AF8B9A4E}" presName="rootText" presStyleLbl="node2" presStyleIdx="3" presStyleCnt="5">
        <dgm:presLayoutVars>
          <dgm:chPref val="3"/>
        </dgm:presLayoutVars>
      </dgm:prSet>
      <dgm:spPr/>
    </dgm:pt>
    <dgm:pt modelId="{B92CAD8A-961C-4A0B-A360-53F403FAF207}" type="pres">
      <dgm:prSet presAssocID="{B19C6AC2-B010-412F-9059-D774AF8B9A4E}" presName="rootConnector" presStyleLbl="node2" presStyleIdx="3" presStyleCnt="5"/>
      <dgm:spPr/>
    </dgm:pt>
    <dgm:pt modelId="{0E65C85D-C6D9-41F6-AF9A-D1EB890AE669}" type="pres">
      <dgm:prSet presAssocID="{B19C6AC2-B010-412F-9059-D774AF8B9A4E}" presName="hierChild4" presStyleCnt="0"/>
      <dgm:spPr/>
    </dgm:pt>
    <dgm:pt modelId="{E9ADDECF-DD59-4732-9E5A-EAB904DDA475}" type="pres">
      <dgm:prSet presAssocID="{B19C6AC2-B010-412F-9059-D774AF8B9A4E}" presName="hierChild5" presStyleCnt="0"/>
      <dgm:spPr/>
    </dgm:pt>
    <dgm:pt modelId="{FADC1F78-C193-4785-9363-C2BD00BE93C1}" type="pres">
      <dgm:prSet presAssocID="{56103BB0-00DE-43D2-B5BB-7BBB2D9C2457}" presName="Name37" presStyleLbl="parChTrans1D2" presStyleIdx="4" presStyleCnt="5"/>
      <dgm:spPr/>
    </dgm:pt>
    <dgm:pt modelId="{DAB85D0F-D226-4BF0-BB4F-1CEC42A943E7}" type="pres">
      <dgm:prSet presAssocID="{3688976A-CC7F-46E6-90C7-8C485FA6718D}" presName="hierRoot2" presStyleCnt="0">
        <dgm:presLayoutVars>
          <dgm:hierBranch val="init"/>
        </dgm:presLayoutVars>
      </dgm:prSet>
      <dgm:spPr/>
    </dgm:pt>
    <dgm:pt modelId="{4E0546A4-3F71-4A5E-B972-A4E62AC146C3}" type="pres">
      <dgm:prSet presAssocID="{3688976A-CC7F-46E6-90C7-8C485FA6718D}" presName="rootComposite" presStyleCnt="0"/>
      <dgm:spPr/>
    </dgm:pt>
    <dgm:pt modelId="{6B4A1CBD-9E75-4C0D-92F4-54A4D9F81E2B}" type="pres">
      <dgm:prSet presAssocID="{3688976A-CC7F-46E6-90C7-8C485FA6718D}" presName="rootText" presStyleLbl="node2" presStyleIdx="4" presStyleCnt="5">
        <dgm:presLayoutVars>
          <dgm:chPref val="3"/>
        </dgm:presLayoutVars>
      </dgm:prSet>
      <dgm:spPr/>
    </dgm:pt>
    <dgm:pt modelId="{B47B1C27-E996-400E-B8DF-BA7DFA0A3EB7}" type="pres">
      <dgm:prSet presAssocID="{3688976A-CC7F-46E6-90C7-8C485FA6718D}" presName="rootConnector" presStyleLbl="node2" presStyleIdx="4" presStyleCnt="5"/>
      <dgm:spPr/>
    </dgm:pt>
    <dgm:pt modelId="{EB8316F5-BB92-4758-B9E7-581BD2F9A4DC}" type="pres">
      <dgm:prSet presAssocID="{3688976A-CC7F-46E6-90C7-8C485FA6718D}" presName="hierChild4" presStyleCnt="0"/>
      <dgm:spPr/>
    </dgm:pt>
    <dgm:pt modelId="{33F6B7DC-D520-476E-9A2F-2A66703B2192}" type="pres">
      <dgm:prSet presAssocID="{3688976A-CC7F-46E6-90C7-8C485FA6718D}" presName="hierChild5" presStyleCnt="0"/>
      <dgm:spPr/>
    </dgm:pt>
    <dgm:pt modelId="{8385E59A-42FA-42A4-A8A3-A94DD36E28B3}" type="pres">
      <dgm:prSet presAssocID="{83B2BD51-B8F3-459E-9BC8-D42C0B08DF5B}" presName="hierChild3" presStyleCnt="0"/>
      <dgm:spPr/>
    </dgm:pt>
  </dgm:ptLst>
  <dgm:cxnLst>
    <dgm:cxn modelId="{263B2F08-A55E-4E54-BD1A-C09AF468342A}" type="presOf" srcId="{83B2BD51-B8F3-459E-9BC8-D42C0B08DF5B}" destId="{36D9705D-AF14-47EB-A999-0671EEA3CB9C}" srcOrd="0" destOrd="0" presId="urn:microsoft.com/office/officeart/2005/8/layout/orgChart1"/>
    <dgm:cxn modelId="{01C86423-8CEA-4D46-97BF-BDF8EE6DB566}" type="presOf" srcId="{B55EE386-79F3-4F17-BD25-5AF99EAEE504}" destId="{C00B46C3-2F66-4702-8B35-17F239587379}" srcOrd="0" destOrd="0" presId="urn:microsoft.com/office/officeart/2005/8/layout/orgChart1"/>
    <dgm:cxn modelId="{2A58C026-E763-42A2-8EA8-A71DD80069FD}" type="presOf" srcId="{83B2BD51-B8F3-459E-9BC8-D42C0B08DF5B}" destId="{0D83D1DE-5ED8-40D6-BD40-7CF9D80CDB85}" srcOrd="1" destOrd="0" presId="urn:microsoft.com/office/officeart/2005/8/layout/orgChart1"/>
    <dgm:cxn modelId="{5C359D32-5E50-45BE-BA45-915CABD9852B}" type="presOf" srcId="{3688976A-CC7F-46E6-90C7-8C485FA6718D}" destId="{B47B1C27-E996-400E-B8DF-BA7DFA0A3EB7}" srcOrd="1" destOrd="0" presId="urn:microsoft.com/office/officeart/2005/8/layout/orgChart1"/>
    <dgm:cxn modelId="{027AB833-9036-44A8-BE6B-66665275E0B2}" type="presOf" srcId="{BED59FF0-D112-4261-9C67-25A57C806D07}" destId="{E79E5DC3-FFDD-472F-BE13-DFE139515006}" srcOrd="1" destOrd="0" presId="urn:microsoft.com/office/officeart/2005/8/layout/orgChart1"/>
    <dgm:cxn modelId="{8CAE805E-FDB8-446D-B2CD-939FC690B71D}" type="presOf" srcId="{56103BB0-00DE-43D2-B5BB-7BBB2D9C2457}" destId="{FADC1F78-C193-4785-9363-C2BD00BE93C1}" srcOrd="0" destOrd="0" presId="urn:microsoft.com/office/officeart/2005/8/layout/orgChart1"/>
    <dgm:cxn modelId="{9A0F1962-135E-40AD-8B36-1A30707DF9B9}" srcId="{83B2BD51-B8F3-459E-9BC8-D42C0B08DF5B}" destId="{F6EFC5AF-129B-40C5-AC6D-59B9E349C61C}" srcOrd="2" destOrd="0" parTransId="{C7EEDF8B-BFCA-43B6-B08B-253381B1ACBB}" sibTransId="{54162D8E-244E-485C-B73C-05ABE0276335}"/>
    <dgm:cxn modelId="{2C600063-29C8-4A70-BA6F-C0B53D18F5DC}" type="presOf" srcId="{BED59FF0-D112-4261-9C67-25A57C806D07}" destId="{0F96C1C4-7C4C-465B-A78F-833D3A9EF549}" srcOrd="0" destOrd="0" presId="urn:microsoft.com/office/officeart/2005/8/layout/orgChart1"/>
    <dgm:cxn modelId="{D39F9849-C6C8-4027-9EBD-C6ADA436E446}" type="presOf" srcId="{B19C6AC2-B010-412F-9059-D774AF8B9A4E}" destId="{F54D0A04-7CB9-43C7-A520-FF37CD5D423D}" srcOrd="0" destOrd="0" presId="urn:microsoft.com/office/officeart/2005/8/layout/orgChart1"/>
    <dgm:cxn modelId="{A3002C6D-A502-4CD1-8DA1-61783F23E034}" srcId="{83B2BD51-B8F3-459E-9BC8-D42C0B08DF5B}" destId="{B19C6AC2-B010-412F-9059-D774AF8B9A4E}" srcOrd="3" destOrd="0" parTransId="{86B75B01-D6A5-41C7-A154-DBCEB9E0E314}" sibTransId="{E939E7F7-05A5-443C-AAF8-648579363699}"/>
    <dgm:cxn modelId="{8092CA71-7C90-44DC-BF62-E94BA6145E31}" type="presOf" srcId="{B55EE386-79F3-4F17-BD25-5AF99EAEE504}" destId="{0DC08192-773A-46D0-8536-5E9E3BA08600}" srcOrd="1" destOrd="0" presId="urn:microsoft.com/office/officeart/2005/8/layout/orgChart1"/>
    <dgm:cxn modelId="{3F9CD971-8E52-409B-A17E-5640B60BBB74}" type="presOf" srcId="{3688976A-CC7F-46E6-90C7-8C485FA6718D}" destId="{6B4A1CBD-9E75-4C0D-92F4-54A4D9F81E2B}" srcOrd="0" destOrd="0" presId="urn:microsoft.com/office/officeart/2005/8/layout/orgChart1"/>
    <dgm:cxn modelId="{967DC955-C30C-4560-BF1C-130C08969246}" srcId="{1D817A8D-8471-4B87-8333-87D9F8BFB7A6}" destId="{83B2BD51-B8F3-459E-9BC8-D42C0B08DF5B}" srcOrd="0" destOrd="0" parTransId="{566D400F-A2A2-4D6D-AC23-4258244CD178}" sibTransId="{6365989E-8780-4044-953D-C8200EB2C375}"/>
    <dgm:cxn modelId="{7EA3E459-4E99-4961-A5C9-2B2ED7C5CCD3}" type="presOf" srcId="{C7EEDF8B-BFCA-43B6-B08B-253381B1ACBB}" destId="{9D3D0204-56AA-4189-873D-CEF78BEDF4FC}" srcOrd="0" destOrd="0" presId="urn:microsoft.com/office/officeart/2005/8/layout/orgChart1"/>
    <dgm:cxn modelId="{3B6DEF59-7EED-44C6-939B-62496603D0D6}" srcId="{83B2BD51-B8F3-459E-9BC8-D42C0B08DF5B}" destId="{BED59FF0-D112-4261-9C67-25A57C806D07}" srcOrd="1" destOrd="0" parTransId="{7D9271EA-02C6-4B16-B27C-3A7337B5EF85}" sibTransId="{F1042CA9-A672-4AC6-8677-49198FC90566}"/>
    <dgm:cxn modelId="{02D2477C-0E2F-45EC-B431-43C466B597D1}" srcId="{83B2BD51-B8F3-459E-9BC8-D42C0B08DF5B}" destId="{B55EE386-79F3-4F17-BD25-5AF99EAEE504}" srcOrd="0" destOrd="0" parTransId="{5F16088A-1699-4560-BD5B-E6135A1F2E85}" sibTransId="{901C52B2-FA7E-4CE6-81B1-69AFAED2F8C2}"/>
    <dgm:cxn modelId="{5D7DC388-A821-4B3C-9B5F-509D9DF40712}" type="presOf" srcId="{F6EFC5AF-129B-40C5-AC6D-59B9E349C61C}" destId="{A2836E85-B965-4761-B197-D2AA21520FD8}" srcOrd="0" destOrd="0" presId="urn:microsoft.com/office/officeart/2005/8/layout/orgChart1"/>
    <dgm:cxn modelId="{0BF63793-884D-49ED-A1C4-E5FEF1AABF89}" srcId="{83B2BD51-B8F3-459E-9BC8-D42C0B08DF5B}" destId="{3688976A-CC7F-46E6-90C7-8C485FA6718D}" srcOrd="4" destOrd="0" parTransId="{56103BB0-00DE-43D2-B5BB-7BBB2D9C2457}" sibTransId="{46A98044-BAAF-4FFD-B585-B9432490FD54}"/>
    <dgm:cxn modelId="{1B9CB597-5B19-46D3-A7DC-49EA0036BC8E}" type="presOf" srcId="{1D817A8D-8471-4B87-8333-87D9F8BFB7A6}" destId="{EA9BE177-FA6F-47CE-B0C4-7C8AF667FB7C}" srcOrd="0" destOrd="0" presId="urn:microsoft.com/office/officeart/2005/8/layout/orgChart1"/>
    <dgm:cxn modelId="{4F42159C-B12C-46AE-A9E1-502151C831EB}" type="presOf" srcId="{B19C6AC2-B010-412F-9059-D774AF8B9A4E}" destId="{B92CAD8A-961C-4A0B-A360-53F403FAF207}" srcOrd="1" destOrd="0" presId="urn:microsoft.com/office/officeart/2005/8/layout/orgChart1"/>
    <dgm:cxn modelId="{3A8DD69D-E391-4569-B48D-CEB50BC1BB9A}" type="presOf" srcId="{86B75B01-D6A5-41C7-A154-DBCEB9E0E314}" destId="{5407945F-CB3A-446F-AB6F-5CE745ADA29A}" srcOrd="0" destOrd="0" presId="urn:microsoft.com/office/officeart/2005/8/layout/orgChart1"/>
    <dgm:cxn modelId="{D87CACBF-0701-4743-B8D3-1A86D21449BE}" type="presOf" srcId="{5F16088A-1699-4560-BD5B-E6135A1F2E85}" destId="{30A676C0-56A4-4EFF-93BC-DBDA30D519E3}" srcOrd="0" destOrd="0" presId="urn:microsoft.com/office/officeart/2005/8/layout/orgChart1"/>
    <dgm:cxn modelId="{D61B30E6-9C79-4B51-AB27-35EDA0B88DC6}" type="presOf" srcId="{F6EFC5AF-129B-40C5-AC6D-59B9E349C61C}" destId="{514004BB-9A2E-4522-A213-E0780A1D783E}" srcOrd="1" destOrd="0" presId="urn:microsoft.com/office/officeart/2005/8/layout/orgChart1"/>
    <dgm:cxn modelId="{AF8E4CF1-FCD0-4619-84E0-7CD2F34FF8CA}" type="presOf" srcId="{7D9271EA-02C6-4B16-B27C-3A7337B5EF85}" destId="{A752F0DA-4DC2-4CE8-AAC8-155F456099C2}" srcOrd="0" destOrd="0" presId="urn:microsoft.com/office/officeart/2005/8/layout/orgChart1"/>
    <dgm:cxn modelId="{3E54F30E-E245-4B54-81FE-2BA33784F7AC}" type="presParOf" srcId="{EA9BE177-FA6F-47CE-B0C4-7C8AF667FB7C}" destId="{EDC3D7FA-B9E2-45E3-B99A-9D3CDEF49D92}" srcOrd="0" destOrd="0" presId="urn:microsoft.com/office/officeart/2005/8/layout/orgChart1"/>
    <dgm:cxn modelId="{BF216621-092A-4E8C-A81C-13FFD17E89CE}" type="presParOf" srcId="{EDC3D7FA-B9E2-45E3-B99A-9D3CDEF49D92}" destId="{2F0E24D2-5083-40F4-9C45-2B8CBF4181CB}" srcOrd="0" destOrd="0" presId="urn:microsoft.com/office/officeart/2005/8/layout/orgChart1"/>
    <dgm:cxn modelId="{01774CE9-C1C8-4684-96FB-94F505A49250}" type="presParOf" srcId="{2F0E24D2-5083-40F4-9C45-2B8CBF4181CB}" destId="{36D9705D-AF14-47EB-A999-0671EEA3CB9C}" srcOrd="0" destOrd="0" presId="urn:microsoft.com/office/officeart/2005/8/layout/orgChart1"/>
    <dgm:cxn modelId="{174B3C2D-875B-464B-922D-E46CF2F7FE14}" type="presParOf" srcId="{2F0E24D2-5083-40F4-9C45-2B8CBF4181CB}" destId="{0D83D1DE-5ED8-40D6-BD40-7CF9D80CDB85}" srcOrd="1" destOrd="0" presId="urn:microsoft.com/office/officeart/2005/8/layout/orgChart1"/>
    <dgm:cxn modelId="{2EF6FF29-B10D-4DBE-80C4-70024E9C0DFA}" type="presParOf" srcId="{EDC3D7FA-B9E2-45E3-B99A-9D3CDEF49D92}" destId="{04558543-EA2E-444F-929C-7C48BC9278DE}" srcOrd="1" destOrd="0" presId="urn:microsoft.com/office/officeart/2005/8/layout/orgChart1"/>
    <dgm:cxn modelId="{4E3E43BA-E9DC-448B-93C3-A75F8F45E941}" type="presParOf" srcId="{04558543-EA2E-444F-929C-7C48BC9278DE}" destId="{30A676C0-56A4-4EFF-93BC-DBDA30D519E3}" srcOrd="0" destOrd="0" presId="urn:microsoft.com/office/officeart/2005/8/layout/orgChart1"/>
    <dgm:cxn modelId="{CDFB2358-AAD1-4F70-840D-53C9A2FC3009}" type="presParOf" srcId="{04558543-EA2E-444F-929C-7C48BC9278DE}" destId="{A18109AA-C99F-4340-85FD-5BB8B4926806}" srcOrd="1" destOrd="0" presId="urn:microsoft.com/office/officeart/2005/8/layout/orgChart1"/>
    <dgm:cxn modelId="{B830402F-E3D0-46E6-A107-2535A35D31B0}" type="presParOf" srcId="{A18109AA-C99F-4340-85FD-5BB8B4926806}" destId="{D87C20C3-CE83-44E4-954C-E21BC27A3709}" srcOrd="0" destOrd="0" presId="urn:microsoft.com/office/officeart/2005/8/layout/orgChart1"/>
    <dgm:cxn modelId="{AA0469BA-BFCD-4158-94A4-9156F006898B}" type="presParOf" srcId="{D87C20C3-CE83-44E4-954C-E21BC27A3709}" destId="{C00B46C3-2F66-4702-8B35-17F239587379}" srcOrd="0" destOrd="0" presId="urn:microsoft.com/office/officeart/2005/8/layout/orgChart1"/>
    <dgm:cxn modelId="{27C83C41-EAFB-4ABD-BB34-1815731430AA}" type="presParOf" srcId="{D87C20C3-CE83-44E4-954C-E21BC27A3709}" destId="{0DC08192-773A-46D0-8536-5E9E3BA08600}" srcOrd="1" destOrd="0" presId="urn:microsoft.com/office/officeart/2005/8/layout/orgChart1"/>
    <dgm:cxn modelId="{FAA6161A-F8DA-4B84-B027-88BF549680FA}" type="presParOf" srcId="{A18109AA-C99F-4340-85FD-5BB8B4926806}" destId="{AC47B2AB-ED64-4807-8FC9-89179C9E0515}" srcOrd="1" destOrd="0" presId="urn:microsoft.com/office/officeart/2005/8/layout/orgChart1"/>
    <dgm:cxn modelId="{2306CDC1-855B-4C88-86AD-075CB74E968A}" type="presParOf" srcId="{A18109AA-C99F-4340-85FD-5BB8B4926806}" destId="{C7907752-4B6B-4CAC-96EF-CF8DEE5504FC}" srcOrd="2" destOrd="0" presId="urn:microsoft.com/office/officeart/2005/8/layout/orgChart1"/>
    <dgm:cxn modelId="{724A714A-C372-4397-B27C-73393D4F16BB}" type="presParOf" srcId="{04558543-EA2E-444F-929C-7C48BC9278DE}" destId="{A752F0DA-4DC2-4CE8-AAC8-155F456099C2}" srcOrd="2" destOrd="0" presId="urn:microsoft.com/office/officeart/2005/8/layout/orgChart1"/>
    <dgm:cxn modelId="{CBF8FA9B-C02C-4611-9C93-7C2DF5EE4BE6}" type="presParOf" srcId="{04558543-EA2E-444F-929C-7C48BC9278DE}" destId="{C7AD971C-2EEC-4EAA-8723-F63BFBB1814D}" srcOrd="3" destOrd="0" presId="urn:microsoft.com/office/officeart/2005/8/layout/orgChart1"/>
    <dgm:cxn modelId="{AC4E8CA1-053B-4B49-8583-79E13CCAC5EF}" type="presParOf" srcId="{C7AD971C-2EEC-4EAA-8723-F63BFBB1814D}" destId="{402CB88F-A7BA-469D-8277-86FF69CE4AFA}" srcOrd="0" destOrd="0" presId="urn:microsoft.com/office/officeart/2005/8/layout/orgChart1"/>
    <dgm:cxn modelId="{CA1B9A93-F0D2-43E7-8B92-3EF1BDFE0073}" type="presParOf" srcId="{402CB88F-A7BA-469D-8277-86FF69CE4AFA}" destId="{0F96C1C4-7C4C-465B-A78F-833D3A9EF549}" srcOrd="0" destOrd="0" presId="urn:microsoft.com/office/officeart/2005/8/layout/orgChart1"/>
    <dgm:cxn modelId="{64B3F4B3-5BBD-4837-92E5-136826964CEE}" type="presParOf" srcId="{402CB88F-A7BA-469D-8277-86FF69CE4AFA}" destId="{E79E5DC3-FFDD-472F-BE13-DFE139515006}" srcOrd="1" destOrd="0" presId="urn:microsoft.com/office/officeart/2005/8/layout/orgChart1"/>
    <dgm:cxn modelId="{8D5E0AFD-0BFE-4A6C-B5DD-E2D02CCBA4A3}" type="presParOf" srcId="{C7AD971C-2EEC-4EAA-8723-F63BFBB1814D}" destId="{59623756-240E-4B60-A8DB-48E060967F4C}" srcOrd="1" destOrd="0" presId="urn:microsoft.com/office/officeart/2005/8/layout/orgChart1"/>
    <dgm:cxn modelId="{E9C90EA3-86DA-4DC8-BEBF-FC85155F5021}" type="presParOf" srcId="{C7AD971C-2EEC-4EAA-8723-F63BFBB1814D}" destId="{A576D943-6EFE-4C65-8E2A-9443E6FC038C}" srcOrd="2" destOrd="0" presId="urn:microsoft.com/office/officeart/2005/8/layout/orgChart1"/>
    <dgm:cxn modelId="{9BD5B2A4-D30B-4D54-8CC8-63D8BF0863D8}" type="presParOf" srcId="{04558543-EA2E-444F-929C-7C48BC9278DE}" destId="{9D3D0204-56AA-4189-873D-CEF78BEDF4FC}" srcOrd="4" destOrd="0" presId="urn:microsoft.com/office/officeart/2005/8/layout/orgChart1"/>
    <dgm:cxn modelId="{0AA3B384-13DD-4E64-8E3A-7DFC43F1DD3A}" type="presParOf" srcId="{04558543-EA2E-444F-929C-7C48BC9278DE}" destId="{90795D58-F648-405F-B42C-21948946F03B}" srcOrd="5" destOrd="0" presId="urn:microsoft.com/office/officeart/2005/8/layout/orgChart1"/>
    <dgm:cxn modelId="{E0F97A1A-4F2E-441C-90D4-A7A4053D1574}" type="presParOf" srcId="{90795D58-F648-405F-B42C-21948946F03B}" destId="{27BCC5EA-D5EB-4F3F-A734-05FD16FAA317}" srcOrd="0" destOrd="0" presId="urn:microsoft.com/office/officeart/2005/8/layout/orgChart1"/>
    <dgm:cxn modelId="{7854AD4A-2381-4ED0-BED1-32E4B5858890}" type="presParOf" srcId="{27BCC5EA-D5EB-4F3F-A734-05FD16FAA317}" destId="{A2836E85-B965-4761-B197-D2AA21520FD8}" srcOrd="0" destOrd="0" presId="urn:microsoft.com/office/officeart/2005/8/layout/orgChart1"/>
    <dgm:cxn modelId="{031C35A2-EC6D-4C08-A06A-FBFF6F349EA2}" type="presParOf" srcId="{27BCC5EA-D5EB-4F3F-A734-05FD16FAA317}" destId="{514004BB-9A2E-4522-A213-E0780A1D783E}" srcOrd="1" destOrd="0" presId="urn:microsoft.com/office/officeart/2005/8/layout/orgChart1"/>
    <dgm:cxn modelId="{0D9BA04C-1511-40BD-A2F9-1E88D6CE358F}" type="presParOf" srcId="{90795D58-F648-405F-B42C-21948946F03B}" destId="{557E447B-2334-409E-A763-34B23E559A32}" srcOrd="1" destOrd="0" presId="urn:microsoft.com/office/officeart/2005/8/layout/orgChart1"/>
    <dgm:cxn modelId="{EEB67F7F-7EBA-482D-BEFF-E623C7103222}" type="presParOf" srcId="{90795D58-F648-405F-B42C-21948946F03B}" destId="{CF66BE40-23E3-49BB-87D9-6759F3340EAA}" srcOrd="2" destOrd="0" presId="urn:microsoft.com/office/officeart/2005/8/layout/orgChart1"/>
    <dgm:cxn modelId="{149912D3-2ADA-4BFA-A792-A93CB23C955B}" type="presParOf" srcId="{04558543-EA2E-444F-929C-7C48BC9278DE}" destId="{5407945F-CB3A-446F-AB6F-5CE745ADA29A}" srcOrd="6" destOrd="0" presId="urn:microsoft.com/office/officeart/2005/8/layout/orgChart1"/>
    <dgm:cxn modelId="{F5576188-302F-4C5A-A487-B85BA4D7628C}" type="presParOf" srcId="{04558543-EA2E-444F-929C-7C48BC9278DE}" destId="{2083BC77-BE66-4ABF-8DFD-B8CE5CCA58BE}" srcOrd="7" destOrd="0" presId="urn:microsoft.com/office/officeart/2005/8/layout/orgChart1"/>
    <dgm:cxn modelId="{A251E092-7354-4141-AC20-6A7EB092AE16}" type="presParOf" srcId="{2083BC77-BE66-4ABF-8DFD-B8CE5CCA58BE}" destId="{D5F92B5A-CE08-4587-9604-71DB5F75B622}" srcOrd="0" destOrd="0" presId="urn:microsoft.com/office/officeart/2005/8/layout/orgChart1"/>
    <dgm:cxn modelId="{74D12C42-1742-46FC-8A8B-DE8BA3922E64}" type="presParOf" srcId="{D5F92B5A-CE08-4587-9604-71DB5F75B622}" destId="{F54D0A04-7CB9-43C7-A520-FF37CD5D423D}" srcOrd="0" destOrd="0" presId="urn:microsoft.com/office/officeart/2005/8/layout/orgChart1"/>
    <dgm:cxn modelId="{F77354E6-957C-4E45-A122-AE1DD942C50B}" type="presParOf" srcId="{D5F92B5A-CE08-4587-9604-71DB5F75B622}" destId="{B92CAD8A-961C-4A0B-A360-53F403FAF207}" srcOrd="1" destOrd="0" presId="urn:microsoft.com/office/officeart/2005/8/layout/orgChart1"/>
    <dgm:cxn modelId="{4241F30F-E524-4990-9B76-25ED395DCF82}" type="presParOf" srcId="{2083BC77-BE66-4ABF-8DFD-B8CE5CCA58BE}" destId="{0E65C85D-C6D9-41F6-AF9A-D1EB890AE669}" srcOrd="1" destOrd="0" presId="urn:microsoft.com/office/officeart/2005/8/layout/orgChart1"/>
    <dgm:cxn modelId="{3E9E3234-6C77-4EDF-8825-156011810363}" type="presParOf" srcId="{2083BC77-BE66-4ABF-8DFD-B8CE5CCA58BE}" destId="{E9ADDECF-DD59-4732-9E5A-EAB904DDA475}" srcOrd="2" destOrd="0" presId="urn:microsoft.com/office/officeart/2005/8/layout/orgChart1"/>
    <dgm:cxn modelId="{8B404B8F-D310-4978-8D16-7E39ACA9ECB9}" type="presParOf" srcId="{04558543-EA2E-444F-929C-7C48BC9278DE}" destId="{FADC1F78-C193-4785-9363-C2BD00BE93C1}" srcOrd="8" destOrd="0" presId="urn:microsoft.com/office/officeart/2005/8/layout/orgChart1"/>
    <dgm:cxn modelId="{4EC970A8-DDA1-4AAC-97B7-C34FFB4525B5}" type="presParOf" srcId="{04558543-EA2E-444F-929C-7C48BC9278DE}" destId="{DAB85D0F-D226-4BF0-BB4F-1CEC42A943E7}" srcOrd="9" destOrd="0" presId="urn:microsoft.com/office/officeart/2005/8/layout/orgChart1"/>
    <dgm:cxn modelId="{D7161049-19A6-4BC3-85F9-80ABE6C46996}" type="presParOf" srcId="{DAB85D0F-D226-4BF0-BB4F-1CEC42A943E7}" destId="{4E0546A4-3F71-4A5E-B972-A4E62AC146C3}" srcOrd="0" destOrd="0" presId="urn:microsoft.com/office/officeart/2005/8/layout/orgChart1"/>
    <dgm:cxn modelId="{ADDFC7E3-6934-47BE-AC39-6F3E5DE43D81}" type="presParOf" srcId="{4E0546A4-3F71-4A5E-B972-A4E62AC146C3}" destId="{6B4A1CBD-9E75-4C0D-92F4-54A4D9F81E2B}" srcOrd="0" destOrd="0" presId="urn:microsoft.com/office/officeart/2005/8/layout/orgChart1"/>
    <dgm:cxn modelId="{3DC891F9-90E0-47FE-B4AE-B21B43B97E4F}" type="presParOf" srcId="{4E0546A4-3F71-4A5E-B972-A4E62AC146C3}" destId="{B47B1C27-E996-400E-B8DF-BA7DFA0A3EB7}" srcOrd="1" destOrd="0" presId="urn:microsoft.com/office/officeart/2005/8/layout/orgChart1"/>
    <dgm:cxn modelId="{26FAA2ED-35F9-4FA2-B948-75CC73AD6101}" type="presParOf" srcId="{DAB85D0F-D226-4BF0-BB4F-1CEC42A943E7}" destId="{EB8316F5-BB92-4758-B9E7-581BD2F9A4DC}" srcOrd="1" destOrd="0" presId="urn:microsoft.com/office/officeart/2005/8/layout/orgChart1"/>
    <dgm:cxn modelId="{975CE4EE-D0EC-4F87-9F0C-97D967458E43}" type="presParOf" srcId="{DAB85D0F-D226-4BF0-BB4F-1CEC42A943E7}" destId="{33F6B7DC-D520-476E-9A2F-2A66703B2192}" srcOrd="2" destOrd="0" presId="urn:microsoft.com/office/officeart/2005/8/layout/orgChart1"/>
    <dgm:cxn modelId="{606C741D-AC51-40CD-BA1F-19BDADF0182F}" type="presParOf" srcId="{EDC3D7FA-B9E2-45E3-B99A-9D3CDEF49D92}" destId="{8385E59A-42FA-42A4-A8A3-A94DD36E28B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5A14C4-356E-4252-8E34-6B03F34A69DB}" type="doc">
      <dgm:prSet loTypeId="urn:microsoft.com/office/officeart/2005/8/layout/funnel1" loCatId="process" qsTypeId="urn:microsoft.com/office/officeart/2005/8/quickstyle/simple2" qsCatId="simple" csTypeId="urn:microsoft.com/office/officeart/2005/8/colors/accent4_2" csCatId="accent4" phldr="1"/>
      <dgm:spPr/>
      <dgm:t>
        <a:bodyPr/>
        <a:lstStyle/>
        <a:p>
          <a:endParaRPr lang="en-CA"/>
        </a:p>
      </dgm:t>
    </dgm:pt>
    <dgm:pt modelId="{24924D5A-BC4C-4779-9CE9-6AE3D132D70D}">
      <dgm:prSet phldrT="[Text]" custT="1"/>
      <dgm:spPr/>
      <dgm:t>
        <a:bodyPr/>
        <a:lstStyle/>
        <a:p>
          <a:r>
            <a:rPr lang="en-CA" sz="3600" dirty="0"/>
            <a:t>Text features</a:t>
          </a:r>
        </a:p>
      </dgm:t>
    </dgm:pt>
    <dgm:pt modelId="{F7694484-4D64-4B0B-A995-AC3E575BB7A6}" type="parTrans" cxnId="{3711152D-182C-4AA8-80BC-D00F79976C44}">
      <dgm:prSet/>
      <dgm:spPr/>
      <dgm:t>
        <a:bodyPr/>
        <a:lstStyle/>
        <a:p>
          <a:endParaRPr lang="en-CA"/>
        </a:p>
      </dgm:t>
    </dgm:pt>
    <dgm:pt modelId="{E24B7D49-0428-4300-A205-61A84C3171C4}" type="sibTrans" cxnId="{3711152D-182C-4AA8-80BC-D00F79976C44}">
      <dgm:prSet/>
      <dgm:spPr/>
      <dgm:t>
        <a:bodyPr/>
        <a:lstStyle/>
        <a:p>
          <a:endParaRPr lang="en-CA"/>
        </a:p>
      </dgm:t>
    </dgm:pt>
    <dgm:pt modelId="{16408315-5104-4404-8852-C5FF398D6298}" type="pres">
      <dgm:prSet presAssocID="{185A14C4-356E-4252-8E34-6B03F34A69DB}" presName="Name0" presStyleCnt="0">
        <dgm:presLayoutVars>
          <dgm:chMax val="4"/>
          <dgm:resizeHandles val="exact"/>
        </dgm:presLayoutVars>
      </dgm:prSet>
      <dgm:spPr/>
    </dgm:pt>
    <dgm:pt modelId="{063CDE73-2A7D-4CEA-BFC4-7FF3286D65D0}" type="pres">
      <dgm:prSet presAssocID="{185A14C4-356E-4252-8E34-6B03F34A69DB}" presName="ellipse" presStyleLbl="trBgShp" presStyleIdx="0" presStyleCnt="1"/>
      <dgm:spPr/>
    </dgm:pt>
    <dgm:pt modelId="{E441678C-F0CA-45FE-ABCC-A784C65E5637}" type="pres">
      <dgm:prSet presAssocID="{185A14C4-356E-4252-8E34-6B03F34A69DB}" presName="arrow1" presStyleLbl="fgShp" presStyleIdx="0" presStyleCnt="1"/>
      <dgm:spPr/>
    </dgm:pt>
    <dgm:pt modelId="{40DE26ED-FE28-4B8A-9807-9AE0103CAD18}" type="pres">
      <dgm:prSet presAssocID="{185A14C4-356E-4252-8E34-6B03F34A69DB}" presName="rectangle" presStyleLbl="revTx" presStyleIdx="0" presStyleCnt="1" custScaleX="116869" custLinFactNeighborY="-10895">
        <dgm:presLayoutVars>
          <dgm:bulletEnabled val="1"/>
        </dgm:presLayoutVars>
      </dgm:prSet>
      <dgm:spPr/>
    </dgm:pt>
    <dgm:pt modelId="{CEF1D47E-CB71-4660-B8D6-2FAF963C323D}" type="pres">
      <dgm:prSet presAssocID="{185A14C4-356E-4252-8E34-6B03F34A69DB}" presName="funnel" presStyleLbl="trAlignAcc1" presStyleIdx="0" presStyleCnt="1"/>
      <dgm:spPr/>
    </dgm:pt>
  </dgm:ptLst>
  <dgm:cxnLst>
    <dgm:cxn modelId="{3711152D-182C-4AA8-80BC-D00F79976C44}" srcId="{185A14C4-356E-4252-8E34-6B03F34A69DB}" destId="{24924D5A-BC4C-4779-9CE9-6AE3D132D70D}" srcOrd="0" destOrd="0" parTransId="{F7694484-4D64-4B0B-A995-AC3E575BB7A6}" sibTransId="{E24B7D49-0428-4300-A205-61A84C3171C4}"/>
    <dgm:cxn modelId="{F7A38D39-78A5-44C2-BCC9-55A87F578A51}" type="presOf" srcId="{24924D5A-BC4C-4779-9CE9-6AE3D132D70D}" destId="{40DE26ED-FE28-4B8A-9807-9AE0103CAD18}" srcOrd="0" destOrd="0" presId="urn:microsoft.com/office/officeart/2005/8/layout/funnel1"/>
    <dgm:cxn modelId="{5BA9D4C0-26CD-43AC-BD66-61BD8EF714A8}" type="presOf" srcId="{185A14C4-356E-4252-8E34-6B03F34A69DB}" destId="{16408315-5104-4404-8852-C5FF398D6298}" srcOrd="0" destOrd="0" presId="urn:microsoft.com/office/officeart/2005/8/layout/funnel1"/>
    <dgm:cxn modelId="{2A768801-6DFF-455E-8A21-E646094FDD20}" type="presParOf" srcId="{16408315-5104-4404-8852-C5FF398D6298}" destId="{063CDE73-2A7D-4CEA-BFC4-7FF3286D65D0}" srcOrd="0" destOrd="0" presId="urn:microsoft.com/office/officeart/2005/8/layout/funnel1"/>
    <dgm:cxn modelId="{31B598CA-54D3-4766-B2A2-E170A3F9F119}" type="presParOf" srcId="{16408315-5104-4404-8852-C5FF398D6298}" destId="{E441678C-F0CA-45FE-ABCC-A784C65E5637}" srcOrd="1" destOrd="0" presId="urn:microsoft.com/office/officeart/2005/8/layout/funnel1"/>
    <dgm:cxn modelId="{B52A1701-B205-4FF7-9A2A-0E4911A42670}" type="presParOf" srcId="{16408315-5104-4404-8852-C5FF398D6298}" destId="{40DE26ED-FE28-4B8A-9807-9AE0103CAD18}" srcOrd="2" destOrd="0" presId="urn:microsoft.com/office/officeart/2005/8/layout/funnel1"/>
    <dgm:cxn modelId="{2D4E6061-A63E-46A1-8BDD-0525DF02D7F1}" type="presParOf" srcId="{16408315-5104-4404-8852-C5FF398D6298}" destId="{CEF1D47E-CB71-4660-B8D6-2FAF963C323D}" srcOrd="3"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85A14C4-356E-4252-8E34-6B03F34A69DB}"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en-CA"/>
        </a:p>
      </dgm:t>
    </dgm:pt>
    <dgm:pt modelId="{6DE3ABB8-AD52-407E-9A17-7FCC6604BA1C}">
      <dgm:prSet phldrT="[Text]"/>
      <dgm:spPr/>
      <dgm:t>
        <a:bodyPr/>
        <a:lstStyle/>
        <a:p>
          <a:r>
            <a:rPr lang="en-CA" dirty="0"/>
            <a:t>Topic weights</a:t>
          </a:r>
        </a:p>
      </dgm:t>
    </dgm:pt>
    <dgm:pt modelId="{6A3A0A89-5ECA-4253-AC99-FAA2E979FA04}" type="parTrans" cxnId="{CFC0EF34-20D1-469C-AC61-D63E039F68DC}">
      <dgm:prSet/>
      <dgm:spPr/>
      <dgm:t>
        <a:bodyPr/>
        <a:lstStyle/>
        <a:p>
          <a:endParaRPr lang="en-CA"/>
        </a:p>
      </dgm:t>
    </dgm:pt>
    <dgm:pt modelId="{334C7A09-C2F9-4903-9F98-402AEA98C74A}" type="sibTrans" cxnId="{CFC0EF34-20D1-469C-AC61-D63E039F68DC}">
      <dgm:prSet/>
      <dgm:spPr/>
      <dgm:t>
        <a:bodyPr/>
        <a:lstStyle/>
        <a:p>
          <a:endParaRPr lang="en-CA"/>
        </a:p>
      </dgm:t>
    </dgm:pt>
    <dgm:pt modelId="{4E60EA49-1A9C-4104-936F-BF6775D44108}">
      <dgm:prSet phldrT="[Text]"/>
      <dgm:spPr/>
      <dgm:t>
        <a:bodyPr/>
        <a:lstStyle/>
        <a:p>
          <a:r>
            <a:rPr lang="en-CA" dirty="0"/>
            <a:t>Sentiment score</a:t>
          </a:r>
        </a:p>
      </dgm:t>
    </dgm:pt>
    <dgm:pt modelId="{9A376314-36AD-48F8-982B-B9AC4CCD083A}" type="parTrans" cxnId="{3ABFDDA7-4056-4855-B3D7-BC24058E4D3D}">
      <dgm:prSet/>
      <dgm:spPr/>
      <dgm:t>
        <a:bodyPr/>
        <a:lstStyle/>
        <a:p>
          <a:endParaRPr lang="en-CA"/>
        </a:p>
      </dgm:t>
    </dgm:pt>
    <dgm:pt modelId="{C49FD18C-82AB-4D8E-B80A-58E5DDC811E7}" type="sibTrans" cxnId="{3ABFDDA7-4056-4855-B3D7-BC24058E4D3D}">
      <dgm:prSet/>
      <dgm:spPr/>
      <dgm:t>
        <a:bodyPr/>
        <a:lstStyle/>
        <a:p>
          <a:endParaRPr lang="en-CA"/>
        </a:p>
      </dgm:t>
    </dgm:pt>
    <dgm:pt modelId="{73382F3B-12B6-417D-B370-C400B592C4CE}">
      <dgm:prSet phldrT="[Text]"/>
      <dgm:spPr/>
      <dgm:t>
        <a:bodyPr/>
        <a:lstStyle/>
        <a:p>
          <a:r>
            <a:rPr lang="en-CA" dirty="0"/>
            <a:t>Financials </a:t>
          </a:r>
        </a:p>
      </dgm:t>
    </dgm:pt>
    <dgm:pt modelId="{9787D9B9-DA16-402C-8679-C6F50275EB32}" type="parTrans" cxnId="{7CE9C2FF-DA1C-481F-BDB0-D900C9A0E844}">
      <dgm:prSet/>
      <dgm:spPr/>
      <dgm:t>
        <a:bodyPr/>
        <a:lstStyle/>
        <a:p>
          <a:endParaRPr lang="en-CA"/>
        </a:p>
      </dgm:t>
    </dgm:pt>
    <dgm:pt modelId="{9E663262-BF13-4842-8CFA-D146407FE76C}" type="sibTrans" cxnId="{7CE9C2FF-DA1C-481F-BDB0-D900C9A0E844}">
      <dgm:prSet/>
      <dgm:spPr/>
      <dgm:t>
        <a:bodyPr/>
        <a:lstStyle/>
        <a:p>
          <a:endParaRPr lang="en-CA"/>
        </a:p>
      </dgm:t>
    </dgm:pt>
    <dgm:pt modelId="{E2C46E67-3147-4131-B956-FE2A04DDFD93}">
      <dgm:prSet phldrT="[Text]"/>
      <dgm:spPr/>
      <dgm:t>
        <a:bodyPr/>
        <a:lstStyle/>
        <a:p>
          <a:r>
            <a:rPr lang="en-CA" dirty="0"/>
            <a:t>Predictive model</a:t>
          </a:r>
        </a:p>
      </dgm:t>
    </dgm:pt>
    <dgm:pt modelId="{BA5B540C-E049-4C27-A82D-B89CF9218EA4}" type="parTrans" cxnId="{F872D7AF-F04C-42D3-834B-0927C9B07B0F}">
      <dgm:prSet/>
      <dgm:spPr/>
      <dgm:t>
        <a:bodyPr/>
        <a:lstStyle/>
        <a:p>
          <a:endParaRPr lang="en-CA"/>
        </a:p>
      </dgm:t>
    </dgm:pt>
    <dgm:pt modelId="{42A0BEDD-7723-4BDF-8E94-E618FBA84866}" type="sibTrans" cxnId="{F872D7AF-F04C-42D3-834B-0927C9B07B0F}">
      <dgm:prSet/>
      <dgm:spPr/>
      <dgm:t>
        <a:bodyPr/>
        <a:lstStyle/>
        <a:p>
          <a:endParaRPr lang="en-CA"/>
        </a:p>
      </dgm:t>
    </dgm:pt>
    <dgm:pt modelId="{16408315-5104-4404-8852-C5FF398D6298}" type="pres">
      <dgm:prSet presAssocID="{185A14C4-356E-4252-8E34-6B03F34A69DB}" presName="Name0" presStyleCnt="0">
        <dgm:presLayoutVars>
          <dgm:chMax val="4"/>
          <dgm:resizeHandles val="exact"/>
        </dgm:presLayoutVars>
      </dgm:prSet>
      <dgm:spPr/>
    </dgm:pt>
    <dgm:pt modelId="{063CDE73-2A7D-4CEA-BFC4-7FF3286D65D0}" type="pres">
      <dgm:prSet presAssocID="{185A14C4-356E-4252-8E34-6B03F34A69DB}" presName="ellipse" presStyleLbl="trBgShp" presStyleIdx="0" presStyleCnt="1"/>
      <dgm:spPr/>
    </dgm:pt>
    <dgm:pt modelId="{E441678C-F0CA-45FE-ABCC-A784C65E5637}" type="pres">
      <dgm:prSet presAssocID="{185A14C4-356E-4252-8E34-6B03F34A69DB}" presName="arrow1" presStyleLbl="fgShp" presStyleIdx="0" presStyleCnt="1"/>
      <dgm:spPr/>
    </dgm:pt>
    <dgm:pt modelId="{40DE26ED-FE28-4B8A-9807-9AE0103CAD18}" type="pres">
      <dgm:prSet presAssocID="{185A14C4-356E-4252-8E34-6B03F34A69DB}" presName="rectangle" presStyleLbl="revTx" presStyleIdx="0" presStyleCnt="1">
        <dgm:presLayoutVars>
          <dgm:bulletEnabled val="1"/>
        </dgm:presLayoutVars>
      </dgm:prSet>
      <dgm:spPr/>
    </dgm:pt>
    <dgm:pt modelId="{DE0019A2-4E48-4966-A071-ADB1519BD7F4}" type="pres">
      <dgm:prSet presAssocID="{4E60EA49-1A9C-4104-936F-BF6775D44108}" presName="item1" presStyleLbl="node1" presStyleIdx="0" presStyleCnt="3">
        <dgm:presLayoutVars>
          <dgm:bulletEnabled val="1"/>
        </dgm:presLayoutVars>
      </dgm:prSet>
      <dgm:spPr/>
    </dgm:pt>
    <dgm:pt modelId="{65A2BDE4-CE7C-42FB-A594-250285445F10}" type="pres">
      <dgm:prSet presAssocID="{73382F3B-12B6-417D-B370-C400B592C4CE}" presName="item2" presStyleLbl="node1" presStyleIdx="1" presStyleCnt="3">
        <dgm:presLayoutVars>
          <dgm:bulletEnabled val="1"/>
        </dgm:presLayoutVars>
      </dgm:prSet>
      <dgm:spPr/>
    </dgm:pt>
    <dgm:pt modelId="{EEBB9E83-6990-4B34-8400-FBF2DAB82D60}" type="pres">
      <dgm:prSet presAssocID="{E2C46E67-3147-4131-B956-FE2A04DDFD93}" presName="item3" presStyleLbl="node1" presStyleIdx="2" presStyleCnt="3">
        <dgm:presLayoutVars>
          <dgm:bulletEnabled val="1"/>
        </dgm:presLayoutVars>
      </dgm:prSet>
      <dgm:spPr/>
    </dgm:pt>
    <dgm:pt modelId="{CEF1D47E-CB71-4660-B8D6-2FAF963C323D}" type="pres">
      <dgm:prSet presAssocID="{185A14C4-356E-4252-8E34-6B03F34A69DB}" presName="funnel" presStyleLbl="trAlignAcc1" presStyleIdx="0" presStyleCnt="1"/>
      <dgm:spPr/>
    </dgm:pt>
  </dgm:ptLst>
  <dgm:cxnLst>
    <dgm:cxn modelId="{87C5A42A-9BAF-4D4E-A7A4-9F5AC7243F70}" type="presOf" srcId="{E2C46E67-3147-4131-B956-FE2A04DDFD93}" destId="{40DE26ED-FE28-4B8A-9807-9AE0103CAD18}" srcOrd="0" destOrd="0" presId="urn:microsoft.com/office/officeart/2005/8/layout/funnel1"/>
    <dgm:cxn modelId="{0B4D2A30-AFF4-45B1-B746-8B5C61372C83}" type="presOf" srcId="{4E60EA49-1A9C-4104-936F-BF6775D44108}" destId="{65A2BDE4-CE7C-42FB-A594-250285445F10}" srcOrd="0" destOrd="0" presId="urn:microsoft.com/office/officeart/2005/8/layout/funnel1"/>
    <dgm:cxn modelId="{CFC0EF34-20D1-469C-AC61-D63E039F68DC}" srcId="{185A14C4-356E-4252-8E34-6B03F34A69DB}" destId="{6DE3ABB8-AD52-407E-9A17-7FCC6604BA1C}" srcOrd="0" destOrd="0" parTransId="{6A3A0A89-5ECA-4253-AC99-FAA2E979FA04}" sibTransId="{334C7A09-C2F9-4903-9F98-402AEA98C74A}"/>
    <dgm:cxn modelId="{5FBCD17F-B284-4D45-A400-6ACD11E4A5DB}" type="presOf" srcId="{73382F3B-12B6-417D-B370-C400B592C4CE}" destId="{DE0019A2-4E48-4966-A071-ADB1519BD7F4}" srcOrd="0" destOrd="0" presId="urn:microsoft.com/office/officeart/2005/8/layout/funnel1"/>
    <dgm:cxn modelId="{3ABFDDA7-4056-4855-B3D7-BC24058E4D3D}" srcId="{185A14C4-356E-4252-8E34-6B03F34A69DB}" destId="{4E60EA49-1A9C-4104-936F-BF6775D44108}" srcOrd="1" destOrd="0" parTransId="{9A376314-36AD-48F8-982B-B9AC4CCD083A}" sibTransId="{C49FD18C-82AB-4D8E-B80A-58E5DDC811E7}"/>
    <dgm:cxn modelId="{F872D7AF-F04C-42D3-834B-0927C9B07B0F}" srcId="{185A14C4-356E-4252-8E34-6B03F34A69DB}" destId="{E2C46E67-3147-4131-B956-FE2A04DDFD93}" srcOrd="3" destOrd="0" parTransId="{BA5B540C-E049-4C27-A82D-B89CF9218EA4}" sibTransId="{42A0BEDD-7723-4BDF-8E94-E618FBA84866}"/>
    <dgm:cxn modelId="{5BA9D4C0-26CD-43AC-BD66-61BD8EF714A8}" type="presOf" srcId="{185A14C4-356E-4252-8E34-6B03F34A69DB}" destId="{16408315-5104-4404-8852-C5FF398D6298}" srcOrd="0" destOrd="0" presId="urn:microsoft.com/office/officeart/2005/8/layout/funnel1"/>
    <dgm:cxn modelId="{E7E567DB-EFEC-4300-ABFD-14864E79E51C}" type="presOf" srcId="{6DE3ABB8-AD52-407E-9A17-7FCC6604BA1C}" destId="{EEBB9E83-6990-4B34-8400-FBF2DAB82D60}" srcOrd="0" destOrd="0" presId="urn:microsoft.com/office/officeart/2005/8/layout/funnel1"/>
    <dgm:cxn modelId="{7CE9C2FF-DA1C-481F-BDB0-D900C9A0E844}" srcId="{185A14C4-356E-4252-8E34-6B03F34A69DB}" destId="{73382F3B-12B6-417D-B370-C400B592C4CE}" srcOrd="2" destOrd="0" parTransId="{9787D9B9-DA16-402C-8679-C6F50275EB32}" sibTransId="{9E663262-BF13-4842-8CFA-D146407FE76C}"/>
    <dgm:cxn modelId="{2A768801-6DFF-455E-8A21-E646094FDD20}" type="presParOf" srcId="{16408315-5104-4404-8852-C5FF398D6298}" destId="{063CDE73-2A7D-4CEA-BFC4-7FF3286D65D0}" srcOrd="0" destOrd="0" presId="urn:microsoft.com/office/officeart/2005/8/layout/funnel1"/>
    <dgm:cxn modelId="{31B598CA-54D3-4766-B2A2-E170A3F9F119}" type="presParOf" srcId="{16408315-5104-4404-8852-C5FF398D6298}" destId="{E441678C-F0CA-45FE-ABCC-A784C65E5637}" srcOrd="1" destOrd="0" presId="urn:microsoft.com/office/officeart/2005/8/layout/funnel1"/>
    <dgm:cxn modelId="{B52A1701-B205-4FF7-9A2A-0E4911A42670}" type="presParOf" srcId="{16408315-5104-4404-8852-C5FF398D6298}" destId="{40DE26ED-FE28-4B8A-9807-9AE0103CAD18}" srcOrd="2" destOrd="0" presId="urn:microsoft.com/office/officeart/2005/8/layout/funnel1"/>
    <dgm:cxn modelId="{CBCE0CEE-D72E-4DA5-B57F-F66D03594576}" type="presParOf" srcId="{16408315-5104-4404-8852-C5FF398D6298}" destId="{DE0019A2-4E48-4966-A071-ADB1519BD7F4}" srcOrd="3" destOrd="0" presId="urn:microsoft.com/office/officeart/2005/8/layout/funnel1"/>
    <dgm:cxn modelId="{F9FF0081-3C30-4233-A085-C4A77476012F}" type="presParOf" srcId="{16408315-5104-4404-8852-C5FF398D6298}" destId="{65A2BDE4-CE7C-42FB-A594-250285445F10}" srcOrd="4" destOrd="0" presId="urn:microsoft.com/office/officeart/2005/8/layout/funnel1"/>
    <dgm:cxn modelId="{5FAF37A8-0DF9-474F-8DE1-4A19F6610221}" type="presParOf" srcId="{16408315-5104-4404-8852-C5FF398D6298}" destId="{EEBB9E83-6990-4B34-8400-FBF2DAB82D60}" srcOrd="5" destOrd="0" presId="urn:microsoft.com/office/officeart/2005/8/layout/funnel1"/>
    <dgm:cxn modelId="{2D4E6061-A63E-46A1-8BDD-0525DF02D7F1}" type="presParOf" srcId="{16408315-5104-4404-8852-C5FF398D6298}" destId="{CEF1D47E-CB71-4660-B8D6-2FAF963C323D}"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535F1-B699-47E2-9C0C-E5C7E85BA11A}">
      <dsp:nvSpPr>
        <dsp:cNvPr id="0" name=""/>
        <dsp:cNvSpPr/>
      </dsp:nvSpPr>
      <dsp:spPr>
        <a:xfrm rot="5400000">
          <a:off x="275760" y="2332057"/>
          <a:ext cx="828442" cy="1378510"/>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F0B49E-16C7-4473-9058-D6627CDD49CF}">
      <dsp:nvSpPr>
        <dsp:cNvPr id="0" name=""/>
        <dsp:cNvSpPr/>
      </dsp:nvSpPr>
      <dsp:spPr>
        <a:xfrm>
          <a:off x="137473" y="2743935"/>
          <a:ext cx="1244526" cy="109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CA" altLang="en-US" sz="1800" kern="1200" dirty="0"/>
            <a:t>Problem Statement</a:t>
          </a:r>
          <a:endParaRPr lang="en-CA" sz="1800" kern="1200" dirty="0"/>
        </a:p>
      </dsp:txBody>
      <dsp:txXfrm>
        <a:off x="137473" y="2743935"/>
        <a:ext cx="1244526" cy="1090900"/>
      </dsp:txXfrm>
    </dsp:sp>
    <dsp:sp modelId="{5B9CC482-CF9E-47F2-9E9E-62F347031977}">
      <dsp:nvSpPr>
        <dsp:cNvPr id="0" name=""/>
        <dsp:cNvSpPr/>
      </dsp:nvSpPr>
      <dsp:spPr>
        <a:xfrm>
          <a:off x="1147183" y="2230570"/>
          <a:ext cx="234816" cy="234816"/>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224F74-A04A-4338-AD3B-390E509BA2EE}">
      <dsp:nvSpPr>
        <dsp:cNvPr id="0" name=""/>
        <dsp:cNvSpPr/>
      </dsp:nvSpPr>
      <dsp:spPr>
        <a:xfrm rot="5400000">
          <a:off x="1799304" y="1955055"/>
          <a:ext cx="828442" cy="1378510"/>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5407D1-559E-4828-B766-A06EA7B40ED5}">
      <dsp:nvSpPr>
        <dsp:cNvPr id="0" name=""/>
        <dsp:cNvSpPr/>
      </dsp:nvSpPr>
      <dsp:spPr>
        <a:xfrm>
          <a:off x="1661016" y="2366932"/>
          <a:ext cx="1244526" cy="109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CA" altLang="en-US" sz="1800" kern="1200" dirty="0"/>
            <a:t>Data Overview</a:t>
          </a:r>
        </a:p>
      </dsp:txBody>
      <dsp:txXfrm>
        <a:off x="1661016" y="2366932"/>
        <a:ext cx="1244526" cy="1090900"/>
      </dsp:txXfrm>
    </dsp:sp>
    <dsp:sp modelId="{B9C3F09C-7675-448C-BF5F-C5665293EF7F}">
      <dsp:nvSpPr>
        <dsp:cNvPr id="0" name=""/>
        <dsp:cNvSpPr/>
      </dsp:nvSpPr>
      <dsp:spPr>
        <a:xfrm>
          <a:off x="2670726" y="1853567"/>
          <a:ext cx="234816" cy="234816"/>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E67186-4789-4E93-8590-9A8E834AED7F}">
      <dsp:nvSpPr>
        <dsp:cNvPr id="0" name=""/>
        <dsp:cNvSpPr/>
      </dsp:nvSpPr>
      <dsp:spPr>
        <a:xfrm rot="5400000">
          <a:off x="3322848" y="1578052"/>
          <a:ext cx="828442" cy="1378510"/>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CCB7E2-E42D-4521-9F0B-51BF88CDC7FB}">
      <dsp:nvSpPr>
        <dsp:cNvPr id="0" name=""/>
        <dsp:cNvSpPr/>
      </dsp:nvSpPr>
      <dsp:spPr>
        <a:xfrm>
          <a:off x="3184560" y="1989930"/>
          <a:ext cx="1244526" cy="109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CA" altLang="en-US" sz="1800" kern="1200" dirty="0"/>
            <a:t>Scientific Objectives</a:t>
          </a:r>
        </a:p>
      </dsp:txBody>
      <dsp:txXfrm>
        <a:off x="3184560" y="1989930"/>
        <a:ext cx="1244526" cy="1090900"/>
      </dsp:txXfrm>
    </dsp:sp>
    <dsp:sp modelId="{16BF4A89-C2C1-4C54-BDDF-997DD89685A0}">
      <dsp:nvSpPr>
        <dsp:cNvPr id="0" name=""/>
        <dsp:cNvSpPr/>
      </dsp:nvSpPr>
      <dsp:spPr>
        <a:xfrm>
          <a:off x="4194270" y="1476565"/>
          <a:ext cx="234816" cy="234816"/>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189A2-ADBD-49B0-B10C-B668046A50AC}">
      <dsp:nvSpPr>
        <dsp:cNvPr id="0" name=""/>
        <dsp:cNvSpPr/>
      </dsp:nvSpPr>
      <dsp:spPr>
        <a:xfrm rot="5400000">
          <a:off x="4846391" y="1201050"/>
          <a:ext cx="828442" cy="1378510"/>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5D3CFB-C22A-43A4-9018-DB5A67B2C755}">
      <dsp:nvSpPr>
        <dsp:cNvPr id="0" name=""/>
        <dsp:cNvSpPr/>
      </dsp:nvSpPr>
      <dsp:spPr>
        <a:xfrm>
          <a:off x="4708104" y="1612927"/>
          <a:ext cx="1244526" cy="109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CA" altLang="en-US" sz="1800" kern="1200"/>
            <a:t>Methods</a:t>
          </a:r>
          <a:endParaRPr lang="en-CA" altLang="en-US" sz="1800" kern="1200" dirty="0"/>
        </a:p>
      </dsp:txBody>
      <dsp:txXfrm>
        <a:off x="4708104" y="1612927"/>
        <a:ext cx="1244526" cy="1090900"/>
      </dsp:txXfrm>
    </dsp:sp>
    <dsp:sp modelId="{F0F0CAB8-19EC-45A9-9A35-479D85796B5D}">
      <dsp:nvSpPr>
        <dsp:cNvPr id="0" name=""/>
        <dsp:cNvSpPr/>
      </dsp:nvSpPr>
      <dsp:spPr>
        <a:xfrm>
          <a:off x="5717814" y="1099563"/>
          <a:ext cx="234816" cy="234816"/>
        </a:xfrm>
        <a:prstGeom prst="triangle">
          <a:avLst>
            <a:gd name="adj" fmla="val 10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1A7FE-7009-448A-A2F8-AA630861E79B}">
      <dsp:nvSpPr>
        <dsp:cNvPr id="0" name=""/>
        <dsp:cNvSpPr/>
      </dsp:nvSpPr>
      <dsp:spPr>
        <a:xfrm rot="5400000">
          <a:off x="6369935" y="824048"/>
          <a:ext cx="828442" cy="1378510"/>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43D00-FB9F-41B7-924F-FB1F5B5C4692}">
      <dsp:nvSpPr>
        <dsp:cNvPr id="0" name=""/>
        <dsp:cNvSpPr/>
      </dsp:nvSpPr>
      <dsp:spPr>
        <a:xfrm>
          <a:off x="6231647" y="1235925"/>
          <a:ext cx="1244526" cy="109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CA" altLang="en-US" sz="1800" kern="1200" dirty="0"/>
            <a:t>Final Products</a:t>
          </a:r>
        </a:p>
      </dsp:txBody>
      <dsp:txXfrm>
        <a:off x="6231647" y="1235925"/>
        <a:ext cx="1244526" cy="1090900"/>
      </dsp:txXfrm>
    </dsp:sp>
    <dsp:sp modelId="{A51A4086-1C4D-4941-870C-EF486C0B79F5}">
      <dsp:nvSpPr>
        <dsp:cNvPr id="0" name=""/>
        <dsp:cNvSpPr/>
      </dsp:nvSpPr>
      <dsp:spPr>
        <a:xfrm>
          <a:off x="7241357" y="722560"/>
          <a:ext cx="234816" cy="234816"/>
        </a:xfrm>
        <a:prstGeom prst="triangle">
          <a:avLst>
            <a:gd name="adj" fmla="val 10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2C5943-B580-4B36-AD9B-0B40742CD5C3}">
      <dsp:nvSpPr>
        <dsp:cNvPr id="0" name=""/>
        <dsp:cNvSpPr/>
      </dsp:nvSpPr>
      <dsp:spPr>
        <a:xfrm rot="5400000">
          <a:off x="7893479" y="447045"/>
          <a:ext cx="828442" cy="1378510"/>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F227CC-114D-45E6-9CE6-172CECF3A69D}">
      <dsp:nvSpPr>
        <dsp:cNvPr id="0" name=""/>
        <dsp:cNvSpPr/>
      </dsp:nvSpPr>
      <dsp:spPr>
        <a:xfrm>
          <a:off x="7755191" y="858923"/>
          <a:ext cx="1244526" cy="109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CA" altLang="en-US" sz="1800" kern="1200"/>
            <a:t>Future Works</a:t>
          </a:r>
          <a:endParaRPr lang="en-CA" altLang="en-US" sz="1800" kern="1200" dirty="0"/>
        </a:p>
      </dsp:txBody>
      <dsp:txXfrm>
        <a:off x="7755191" y="858923"/>
        <a:ext cx="1244526" cy="1090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8F3CB-FA33-4732-B20C-0C6B998FA92A}">
      <dsp:nvSpPr>
        <dsp:cNvPr id="0" name=""/>
        <dsp:cNvSpPr/>
      </dsp:nvSpPr>
      <dsp:spPr>
        <a:xfrm rot="10800000">
          <a:off x="1082626" y="1444"/>
          <a:ext cx="6786558" cy="1086569"/>
        </a:xfrm>
        <a:prstGeom prst="homePlat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79147"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Extract useful features from SEC Fillings</a:t>
          </a:r>
          <a:endParaRPr lang="en-CA" sz="2200" kern="1200" dirty="0">
            <a:solidFill>
              <a:schemeClr val="tx1"/>
            </a:solidFill>
          </a:endParaRPr>
        </a:p>
      </dsp:txBody>
      <dsp:txXfrm rot="10800000">
        <a:off x="1354268" y="1444"/>
        <a:ext cx="6514916" cy="1086569"/>
      </dsp:txXfrm>
    </dsp:sp>
    <dsp:sp modelId="{F9CC2A61-AF83-4A34-8526-AED2881AE949}">
      <dsp:nvSpPr>
        <dsp:cNvPr id="0" name=""/>
        <dsp:cNvSpPr/>
      </dsp:nvSpPr>
      <dsp:spPr>
        <a:xfrm>
          <a:off x="763524" y="1444"/>
          <a:ext cx="1086569" cy="1086569"/>
        </a:xfrm>
        <a:prstGeom prst="ellipse">
          <a:avLst/>
        </a:prstGeom>
        <a:solidFill>
          <a:schemeClr val="accent2">
            <a:tint val="5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3BA671A-65DF-42F0-8B9C-8BF6E7A7A46C}">
      <dsp:nvSpPr>
        <dsp:cNvPr id="0" name=""/>
        <dsp:cNvSpPr/>
      </dsp:nvSpPr>
      <dsp:spPr>
        <a:xfrm rot="10800000">
          <a:off x="1082626" y="1412362"/>
          <a:ext cx="6786558" cy="1086569"/>
        </a:xfrm>
        <a:prstGeom prst="homePlate">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79147"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Develop modular pipeline combining data sources that partners can use in their research.</a:t>
          </a:r>
        </a:p>
      </dsp:txBody>
      <dsp:txXfrm rot="10800000">
        <a:off x="1354268" y="1412362"/>
        <a:ext cx="6514916" cy="1086569"/>
      </dsp:txXfrm>
    </dsp:sp>
    <dsp:sp modelId="{BB65A47F-6920-4A87-AE68-0BFBC193A9EE}">
      <dsp:nvSpPr>
        <dsp:cNvPr id="0" name=""/>
        <dsp:cNvSpPr/>
      </dsp:nvSpPr>
      <dsp:spPr>
        <a:xfrm>
          <a:off x="763524" y="1412362"/>
          <a:ext cx="1086569" cy="1086569"/>
        </a:xfrm>
        <a:prstGeom prst="ellipse">
          <a:avLst/>
        </a:prstGeom>
        <a:solidFill>
          <a:schemeClr val="accent3">
            <a:tint val="5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18625CF5-10B1-49D5-A761-3EEDD9335869}">
      <dsp:nvSpPr>
        <dsp:cNvPr id="0" name=""/>
        <dsp:cNvSpPr/>
      </dsp:nvSpPr>
      <dsp:spPr>
        <a:xfrm rot="10800000">
          <a:off x="1082626" y="2823281"/>
          <a:ext cx="6786558" cy="1086569"/>
        </a:xfrm>
        <a:prstGeom prst="homePlat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79147"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Predictive models to demonstrate usefulness of extracted features</a:t>
          </a:r>
        </a:p>
      </dsp:txBody>
      <dsp:txXfrm rot="10800000">
        <a:off x="1354268" y="2823281"/>
        <a:ext cx="6514916" cy="1086569"/>
      </dsp:txXfrm>
    </dsp:sp>
    <dsp:sp modelId="{34E5DDA0-AF86-42D9-8C24-F835A22348A4}">
      <dsp:nvSpPr>
        <dsp:cNvPr id="0" name=""/>
        <dsp:cNvSpPr/>
      </dsp:nvSpPr>
      <dsp:spPr>
        <a:xfrm>
          <a:off x="763524" y="2823281"/>
          <a:ext cx="1086569" cy="1086569"/>
        </a:xfrm>
        <a:prstGeom prst="ellipse">
          <a:avLst/>
        </a:prstGeom>
        <a:solidFill>
          <a:schemeClr val="accent4">
            <a:tint val="5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7451B-371B-4059-AD03-C6E32B24C39C}">
      <dsp:nvSpPr>
        <dsp:cNvPr id="0" name=""/>
        <dsp:cNvSpPr/>
      </dsp:nvSpPr>
      <dsp:spPr>
        <a:xfrm>
          <a:off x="0" y="1256773"/>
          <a:ext cx="4236260" cy="478800"/>
        </a:xfrm>
        <a:prstGeom prst="rect">
          <a:avLst/>
        </a:prstGeom>
        <a:solidFill>
          <a:schemeClr val="lt1">
            <a:alpha val="9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9B7036-76F3-4461-AA4C-D420ADEA9633}">
      <dsp:nvSpPr>
        <dsp:cNvPr id="0" name=""/>
        <dsp:cNvSpPr/>
      </dsp:nvSpPr>
      <dsp:spPr>
        <a:xfrm>
          <a:off x="267927" y="976333"/>
          <a:ext cx="3750989" cy="560880"/>
        </a:xfrm>
        <a:prstGeom prst="round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78" tIns="0" rIns="141778" bIns="0" numCol="1" spcCol="1270" anchor="ctr" anchorCtr="0">
          <a:noAutofit/>
        </a:bodyPr>
        <a:lstStyle/>
        <a:p>
          <a:pPr marL="0" lvl="0" indent="0" algn="l" defTabSz="844550">
            <a:lnSpc>
              <a:spcPct val="90000"/>
            </a:lnSpc>
            <a:spcBef>
              <a:spcPct val="0"/>
            </a:spcBef>
            <a:spcAft>
              <a:spcPct val="35000"/>
            </a:spcAft>
            <a:buNone/>
          </a:pPr>
          <a:r>
            <a:rPr lang="en-US" sz="1900" kern="1200">
              <a:latin typeface="Calibri" panose="020F0502020204030204" pitchFamily="34" charset="0"/>
              <a:cs typeface="Calibri" panose="020F0502020204030204" pitchFamily="34" charset="0"/>
            </a:rPr>
            <a:t>Latent Dirichlet Allocation</a:t>
          </a:r>
          <a:endParaRPr lang="en-CA" sz="1900" kern="1200" dirty="0"/>
        </a:p>
      </dsp:txBody>
      <dsp:txXfrm>
        <a:off x="295307" y="1003713"/>
        <a:ext cx="3696229" cy="506120"/>
      </dsp:txXfrm>
    </dsp:sp>
    <dsp:sp modelId="{44B03B32-F364-4EB9-9696-F7B68455DF44}">
      <dsp:nvSpPr>
        <dsp:cNvPr id="0" name=""/>
        <dsp:cNvSpPr/>
      </dsp:nvSpPr>
      <dsp:spPr>
        <a:xfrm>
          <a:off x="0" y="2118614"/>
          <a:ext cx="4236260" cy="478800"/>
        </a:xfrm>
        <a:prstGeom prst="rect">
          <a:avLst/>
        </a:prstGeom>
        <a:solidFill>
          <a:schemeClr val="lt1">
            <a:alpha val="90000"/>
            <a:hueOff val="0"/>
            <a:satOff val="0"/>
            <a:lumOff val="0"/>
            <a:alphaOff val="0"/>
          </a:schemeClr>
        </a:solidFill>
        <a:ln w="12700" cap="flat" cmpd="sng" algn="ctr">
          <a:solidFill>
            <a:schemeClr val="accent2">
              <a:shade val="50000"/>
              <a:hueOff val="743506"/>
              <a:satOff val="-90681"/>
              <a:lumOff val="581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DC0924-3782-4194-8A39-1944682D60EA}">
      <dsp:nvSpPr>
        <dsp:cNvPr id="0" name=""/>
        <dsp:cNvSpPr/>
      </dsp:nvSpPr>
      <dsp:spPr>
        <a:xfrm>
          <a:off x="267927" y="1838174"/>
          <a:ext cx="3750989" cy="560880"/>
        </a:xfrm>
        <a:prstGeom prst="roundRect">
          <a:avLst/>
        </a:prstGeom>
        <a:solidFill>
          <a:schemeClr val="accent2">
            <a:shade val="50000"/>
            <a:hueOff val="756008"/>
            <a:satOff val="-91209"/>
            <a:lumOff val="640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78" tIns="0" rIns="141778" bIns="0" numCol="1" spcCol="1270" anchor="ctr" anchorCtr="0">
          <a:noAutofit/>
        </a:bodyPr>
        <a:lstStyle/>
        <a:p>
          <a:pPr marL="0" lvl="0" indent="0" algn="l" defTabSz="844550">
            <a:lnSpc>
              <a:spcPct val="90000"/>
            </a:lnSpc>
            <a:spcBef>
              <a:spcPct val="0"/>
            </a:spcBef>
            <a:spcAft>
              <a:spcPct val="35000"/>
            </a:spcAft>
            <a:buNone/>
          </a:pPr>
          <a:r>
            <a:rPr lang="en-US" sz="1900" kern="1200">
              <a:latin typeface="Calibri" panose="020F0502020204030204" pitchFamily="34" charset="0"/>
              <a:cs typeface="Calibri" panose="020F0502020204030204" pitchFamily="34" charset="0"/>
            </a:rPr>
            <a:t>Non-negative Matrix Factorization</a:t>
          </a:r>
          <a:endParaRPr lang="en-US" sz="1900" kern="1200" dirty="0">
            <a:latin typeface="Calibri" panose="020F0502020204030204" pitchFamily="34" charset="0"/>
            <a:cs typeface="Calibri" panose="020F0502020204030204" pitchFamily="34" charset="0"/>
          </a:endParaRPr>
        </a:p>
      </dsp:txBody>
      <dsp:txXfrm>
        <a:off x="295307" y="1865554"/>
        <a:ext cx="3696229"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7451B-371B-4059-AD03-C6E32B24C39C}">
      <dsp:nvSpPr>
        <dsp:cNvPr id="0" name=""/>
        <dsp:cNvSpPr/>
      </dsp:nvSpPr>
      <dsp:spPr>
        <a:xfrm>
          <a:off x="0" y="1256773"/>
          <a:ext cx="4236260"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9B7036-76F3-4461-AA4C-D420ADEA9633}">
      <dsp:nvSpPr>
        <dsp:cNvPr id="0" name=""/>
        <dsp:cNvSpPr/>
      </dsp:nvSpPr>
      <dsp:spPr>
        <a:xfrm>
          <a:off x="267927" y="976333"/>
          <a:ext cx="3750989" cy="560880"/>
        </a:xfrm>
        <a:prstGeom prst="round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78" tIns="0" rIns="141778" bIns="0" numCol="1" spcCol="1270" anchor="ctr" anchorCtr="0">
          <a:noAutofit/>
        </a:bodyPr>
        <a:lstStyle/>
        <a:p>
          <a:pPr marL="0" lvl="0" indent="0" algn="l" defTabSz="844550">
            <a:lnSpc>
              <a:spcPct val="90000"/>
            </a:lnSpc>
            <a:spcBef>
              <a:spcPct val="0"/>
            </a:spcBef>
            <a:spcAft>
              <a:spcPct val="35000"/>
            </a:spcAft>
            <a:buNone/>
          </a:pPr>
          <a:r>
            <a:rPr lang="en-US" sz="1900" kern="1200">
              <a:latin typeface="Calibri" panose="020F0502020204030204" pitchFamily="34" charset="0"/>
              <a:cs typeface="Calibri" panose="020F0502020204030204" pitchFamily="34" charset="0"/>
            </a:rPr>
            <a:t>Latent Dirichlet Allocation</a:t>
          </a:r>
          <a:endParaRPr lang="en-CA" sz="1900" kern="1200" dirty="0"/>
        </a:p>
      </dsp:txBody>
      <dsp:txXfrm>
        <a:off x="295307" y="1003713"/>
        <a:ext cx="3696229" cy="506120"/>
      </dsp:txXfrm>
    </dsp:sp>
    <dsp:sp modelId="{44B03B32-F364-4EB9-9696-F7B68455DF44}">
      <dsp:nvSpPr>
        <dsp:cNvPr id="0" name=""/>
        <dsp:cNvSpPr/>
      </dsp:nvSpPr>
      <dsp:spPr>
        <a:xfrm>
          <a:off x="0" y="2118614"/>
          <a:ext cx="4236260"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DC0924-3782-4194-8A39-1944682D60EA}">
      <dsp:nvSpPr>
        <dsp:cNvPr id="0" name=""/>
        <dsp:cNvSpPr/>
      </dsp:nvSpPr>
      <dsp:spPr>
        <a:xfrm>
          <a:off x="267927" y="1838174"/>
          <a:ext cx="3750989"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778" tIns="0" rIns="141778" bIns="0" numCol="1" spcCol="1270" anchor="ctr" anchorCtr="0">
          <a:noAutofit/>
        </a:bodyPr>
        <a:lstStyle/>
        <a:p>
          <a:pPr marL="0" lvl="0" indent="0" algn="l" defTabSz="844550">
            <a:lnSpc>
              <a:spcPct val="90000"/>
            </a:lnSpc>
            <a:spcBef>
              <a:spcPct val="0"/>
            </a:spcBef>
            <a:spcAft>
              <a:spcPct val="35000"/>
            </a:spcAft>
            <a:buNone/>
          </a:pPr>
          <a:r>
            <a:rPr lang="en-US" sz="1900" kern="1200">
              <a:latin typeface="Calibri" panose="020F0502020204030204" pitchFamily="34" charset="0"/>
              <a:cs typeface="Calibri" panose="020F0502020204030204" pitchFamily="34" charset="0"/>
            </a:rPr>
            <a:t>Non-negative Matrix Factorization</a:t>
          </a:r>
          <a:endParaRPr lang="en-US" sz="1900" kern="1200" dirty="0">
            <a:latin typeface="Calibri" panose="020F0502020204030204" pitchFamily="34" charset="0"/>
            <a:cs typeface="Calibri" panose="020F0502020204030204" pitchFamily="34" charset="0"/>
          </a:endParaRPr>
        </a:p>
      </dsp:txBody>
      <dsp:txXfrm>
        <a:off x="295307" y="1865554"/>
        <a:ext cx="3696229"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C1F78-C193-4785-9363-C2BD00BE93C1}">
      <dsp:nvSpPr>
        <dsp:cNvPr id="0" name=""/>
        <dsp:cNvSpPr/>
      </dsp:nvSpPr>
      <dsp:spPr>
        <a:xfrm>
          <a:off x="4556224" y="2314188"/>
          <a:ext cx="3775403" cy="327617"/>
        </a:xfrm>
        <a:custGeom>
          <a:avLst/>
          <a:gdLst/>
          <a:ahLst/>
          <a:cxnLst/>
          <a:rect l="0" t="0" r="0" b="0"/>
          <a:pathLst>
            <a:path>
              <a:moveTo>
                <a:pt x="0" y="0"/>
              </a:moveTo>
              <a:lnTo>
                <a:pt x="0" y="163808"/>
              </a:lnTo>
              <a:lnTo>
                <a:pt x="3775403" y="163808"/>
              </a:lnTo>
              <a:lnTo>
                <a:pt x="3775403" y="32761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07945F-CB3A-446F-AB6F-5CE745ADA29A}">
      <dsp:nvSpPr>
        <dsp:cNvPr id="0" name=""/>
        <dsp:cNvSpPr/>
      </dsp:nvSpPr>
      <dsp:spPr>
        <a:xfrm>
          <a:off x="4556224" y="2314188"/>
          <a:ext cx="1887701" cy="327617"/>
        </a:xfrm>
        <a:custGeom>
          <a:avLst/>
          <a:gdLst/>
          <a:ahLst/>
          <a:cxnLst/>
          <a:rect l="0" t="0" r="0" b="0"/>
          <a:pathLst>
            <a:path>
              <a:moveTo>
                <a:pt x="0" y="0"/>
              </a:moveTo>
              <a:lnTo>
                <a:pt x="0" y="163808"/>
              </a:lnTo>
              <a:lnTo>
                <a:pt x="1887701" y="163808"/>
              </a:lnTo>
              <a:lnTo>
                <a:pt x="1887701" y="32761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3D0204-56AA-4189-873D-CEF78BEDF4FC}">
      <dsp:nvSpPr>
        <dsp:cNvPr id="0" name=""/>
        <dsp:cNvSpPr/>
      </dsp:nvSpPr>
      <dsp:spPr>
        <a:xfrm>
          <a:off x="4510504" y="2314188"/>
          <a:ext cx="91440" cy="327617"/>
        </a:xfrm>
        <a:custGeom>
          <a:avLst/>
          <a:gdLst/>
          <a:ahLst/>
          <a:cxnLst/>
          <a:rect l="0" t="0" r="0" b="0"/>
          <a:pathLst>
            <a:path>
              <a:moveTo>
                <a:pt x="45720" y="0"/>
              </a:moveTo>
              <a:lnTo>
                <a:pt x="45720" y="32761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52F0DA-4DC2-4CE8-AAC8-155F456099C2}">
      <dsp:nvSpPr>
        <dsp:cNvPr id="0" name=""/>
        <dsp:cNvSpPr/>
      </dsp:nvSpPr>
      <dsp:spPr>
        <a:xfrm>
          <a:off x="2668522" y="2314188"/>
          <a:ext cx="1887701" cy="327617"/>
        </a:xfrm>
        <a:custGeom>
          <a:avLst/>
          <a:gdLst/>
          <a:ahLst/>
          <a:cxnLst/>
          <a:rect l="0" t="0" r="0" b="0"/>
          <a:pathLst>
            <a:path>
              <a:moveTo>
                <a:pt x="1887701" y="0"/>
              </a:moveTo>
              <a:lnTo>
                <a:pt x="1887701" y="163808"/>
              </a:lnTo>
              <a:lnTo>
                <a:pt x="0" y="163808"/>
              </a:lnTo>
              <a:lnTo>
                <a:pt x="0" y="32761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A676C0-56A4-4EFF-93BC-DBDA30D519E3}">
      <dsp:nvSpPr>
        <dsp:cNvPr id="0" name=""/>
        <dsp:cNvSpPr/>
      </dsp:nvSpPr>
      <dsp:spPr>
        <a:xfrm>
          <a:off x="780820" y="2314188"/>
          <a:ext cx="3775403" cy="327617"/>
        </a:xfrm>
        <a:custGeom>
          <a:avLst/>
          <a:gdLst/>
          <a:ahLst/>
          <a:cxnLst/>
          <a:rect l="0" t="0" r="0" b="0"/>
          <a:pathLst>
            <a:path>
              <a:moveTo>
                <a:pt x="3775403" y="0"/>
              </a:moveTo>
              <a:lnTo>
                <a:pt x="3775403" y="163808"/>
              </a:lnTo>
              <a:lnTo>
                <a:pt x="0" y="163808"/>
              </a:lnTo>
              <a:lnTo>
                <a:pt x="0" y="32761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D9705D-AF14-47EB-A999-0671EEA3CB9C}">
      <dsp:nvSpPr>
        <dsp:cNvPr id="0" name=""/>
        <dsp:cNvSpPr/>
      </dsp:nvSpPr>
      <dsp:spPr>
        <a:xfrm>
          <a:off x="3776181" y="1534146"/>
          <a:ext cx="1560084" cy="78004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0" kern="1200" dirty="0">
              <a:solidFill>
                <a:schemeClr val="tx1"/>
              </a:solidFill>
              <a:latin typeface="Calibri" panose="020F0502020204030204" pitchFamily="34" charset="0"/>
              <a:cs typeface="Calibri" panose="020F0502020204030204" pitchFamily="34" charset="0"/>
            </a:rPr>
            <a:t>Prediction</a:t>
          </a:r>
          <a:endParaRPr lang="en-CA" sz="2800" b="0" kern="1200" dirty="0">
            <a:solidFill>
              <a:schemeClr val="tx1"/>
            </a:solidFill>
          </a:endParaRPr>
        </a:p>
      </dsp:txBody>
      <dsp:txXfrm>
        <a:off x="3776181" y="1534146"/>
        <a:ext cx="1560084" cy="780042"/>
      </dsp:txXfrm>
    </dsp:sp>
    <dsp:sp modelId="{C00B46C3-2F66-4702-8B35-17F239587379}">
      <dsp:nvSpPr>
        <dsp:cNvPr id="0" name=""/>
        <dsp:cNvSpPr/>
      </dsp:nvSpPr>
      <dsp:spPr>
        <a:xfrm>
          <a:off x="778" y="2641806"/>
          <a:ext cx="1560084" cy="7800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Logistic Regression </a:t>
          </a:r>
          <a:endParaRPr lang="en-US" sz="1800" kern="1200" dirty="0">
            <a:latin typeface="Calibri" panose="020F0502020204030204" pitchFamily="34" charset="0"/>
            <a:cs typeface="Calibri" panose="020F0502020204030204" pitchFamily="34" charset="0"/>
          </a:endParaRPr>
        </a:p>
      </dsp:txBody>
      <dsp:txXfrm>
        <a:off x="778" y="2641806"/>
        <a:ext cx="1560084" cy="780042"/>
      </dsp:txXfrm>
    </dsp:sp>
    <dsp:sp modelId="{0F96C1C4-7C4C-465B-A78F-833D3A9EF549}">
      <dsp:nvSpPr>
        <dsp:cNvPr id="0" name=""/>
        <dsp:cNvSpPr/>
      </dsp:nvSpPr>
      <dsp:spPr>
        <a:xfrm>
          <a:off x="1888480" y="2641806"/>
          <a:ext cx="1560084" cy="7800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Random Forest Classifier</a:t>
          </a:r>
          <a:endParaRPr lang="en-US" sz="1800" kern="1200" dirty="0">
            <a:latin typeface="Calibri" panose="020F0502020204030204" pitchFamily="34" charset="0"/>
            <a:cs typeface="Calibri" panose="020F0502020204030204" pitchFamily="34" charset="0"/>
          </a:endParaRPr>
        </a:p>
      </dsp:txBody>
      <dsp:txXfrm>
        <a:off x="1888480" y="2641806"/>
        <a:ext cx="1560084" cy="780042"/>
      </dsp:txXfrm>
    </dsp:sp>
    <dsp:sp modelId="{A2836E85-B965-4761-B197-D2AA21520FD8}">
      <dsp:nvSpPr>
        <dsp:cNvPr id="0" name=""/>
        <dsp:cNvSpPr/>
      </dsp:nvSpPr>
      <dsp:spPr>
        <a:xfrm>
          <a:off x="3776181" y="2641806"/>
          <a:ext cx="1560084" cy="7800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k-Nearest Neighbors</a:t>
          </a:r>
        </a:p>
      </dsp:txBody>
      <dsp:txXfrm>
        <a:off x="3776181" y="2641806"/>
        <a:ext cx="1560084" cy="780042"/>
      </dsp:txXfrm>
    </dsp:sp>
    <dsp:sp modelId="{F54D0A04-7CB9-43C7-A520-FF37CD5D423D}">
      <dsp:nvSpPr>
        <dsp:cNvPr id="0" name=""/>
        <dsp:cNvSpPr/>
      </dsp:nvSpPr>
      <dsp:spPr>
        <a:xfrm>
          <a:off x="5663883" y="2641806"/>
          <a:ext cx="1560084" cy="7800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Support Vector Machine</a:t>
          </a:r>
          <a:endParaRPr lang="en-US" sz="1800" kern="1200" dirty="0">
            <a:latin typeface="Calibri" panose="020F0502020204030204" pitchFamily="34" charset="0"/>
            <a:cs typeface="Calibri" panose="020F0502020204030204" pitchFamily="34" charset="0"/>
          </a:endParaRPr>
        </a:p>
      </dsp:txBody>
      <dsp:txXfrm>
        <a:off x="5663883" y="2641806"/>
        <a:ext cx="1560084" cy="780042"/>
      </dsp:txXfrm>
    </dsp:sp>
    <dsp:sp modelId="{6B4A1CBD-9E75-4C0D-92F4-54A4D9F81E2B}">
      <dsp:nvSpPr>
        <dsp:cNvPr id="0" name=""/>
        <dsp:cNvSpPr/>
      </dsp:nvSpPr>
      <dsp:spPr>
        <a:xfrm>
          <a:off x="7551585" y="2641806"/>
          <a:ext cx="1560084" cy="7800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Feed Forward Neural Network </a:t>
          </a:r>
        </a:p>
      </dsp:txBody>
      <dsp:txXfrm>
        <a:off x="7551585" y="2641806"/>
        <a:ext cx="1560084" cy="7800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CDE73-2A7D-4CEA-BFC4-7FF3286D65D0}">
      <dsp:nvSpPr>
        <dsp:cNvPr id="0" name=""/>
        <dsp:cNvSpPr/>
      </dsp:nvSpPr>
      <dsp:spPr>
        <a:xfrm>
          <a:off x="1521930" y="176939"/>
          <a:ext cx="3511565" cy="1219520"/>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41678C-F0CA-45FE-ABCC-A784C65E5637}">
      <dsp:nvSpPr>
        <dsp:cNvPr id="0" name=""/>
        <dsp:cNvSpPr/>
      </dsp:nvSpPr>
      <dsp:spPr>
        <a:xfrm>
          <a:off x="2942889" y="3163131"/>
          <a:ext cx="680535" cy="435543"/>
        </a:xfrm>
        <a:prstGeom prst="downArrow">
          <a:avLst/>
        </a:prstGeom>
        <a:solidFill>
          <a:schemeClr val="accent4">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0DE26ED-FE28-4B8A-9807-9AE0103CAD18}">
      <dsp:nvSpPr>
        <dsp:cNvPr id="0" name=""/>
        <dsp:cNvSpPr/>
      </dsp:nvSpPr>
      <dsp:spPr>
        <a:xfrm>
          <a:off x="1374352" y="3422592"/>
          <a:ext cx="3817610" cy="81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CA" sz="3600" kern="1200" dirty="0"/>
            <a:t>Text features</a:t>
          </a:r>
        </a:p>
      </dsp:txBody>
      <dsp:txXfrm>
        <a:off x="1374352" y="3422592"/>
        <a:ext cx="3817610" cy="816643"/>
      </dsp:txXfrm>
    </dsp:sp>
    <dsp:sp modelId="{CEF1D47E-CB71-4660-B8D6-2FAF963C323D}">
      <dsp:nvSpPr>
        <dsp:cNvPr id="0" name=""/>
        <dsp:cNvSpPr/>
      </dsp:nvSpPr>
      <dsp:spPr>
        <a:xfrm>
          <a:off x="1377656" y="27221"/>
          <a:ext cx="3811001" cy="3048801"/>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CDE73-2A7D-4CEA-BFC4-7FF3286D65D0}">
      <dsp:nvSpPr>
        <dsp:cNvPr id="0" name=""/>
        <dsp:cNvSpPr/>
      </dsp:nvSpPr>
      <dsp:spPr>
        <a:xfrm>
          <a:off x="1521930" y="176939"/>
          <a:ext cx="3511565" cy="121952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41678C-F0CA-45FE-ABCC-A784C65E5637}">
      <dsp:nvSpPr>
        <dsp:cNvPr id="0" name=""/>
        <dsp:cNvSpPr/>
      </dsp:nvSpPr>
      <dsp:spPr>
        <a:xfrm>
          <a:off x="2942889" y="3163131"/>
          <a:ext cx="680535" cy="435543"/>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DE26ED-FE28-4B8A-9807-9AE0103CAD18}">
      <dsp:nvSpPr>
        <dsp:cNvPr id="0" name=""/>
        <dsp:cNvSpPr/>
      </dsp:nvSpPr>
      <dsp:spPr>
        <a:xfrm>
          <a:off x="1649871" y="3511565"/>
          <a:ext cx="3266572" cy="81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CA" sz="2700" kern="1200" dirty="0"/>
            <a:t>Predictive model</a:t>
          </a:r>
        </a:p>
      </dsp:txBody>
      <dsp:txXfrm>
        <a:off x="1649871" y="3511565"/>
        <a:ext cx="3266572" cy="816643"/>
      </dsp:txXfrm>
    </dsp:sp>
    <dsp:sp modelId="{DE0019A2-4E48-4966-A071-ADB1519BD7F4}">
      <dsp:nvSpPr>
        <dsp:cNvPr id="0" name=""/>
        <dsp:cNvSpPr/>
      </dsp:nvSpPr>
      <dsp:spPr>
        <a:xfrm>
          <a:off x="2798615" y="1490645"/>
          <a:ext cx="1224964" cy="122496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CA" sz="1400" kern="1200" dirty="0"/>
            <a:t>Financials </a:t>
          </a:r>
        </a:p>
      </dsp:txBody>
      <dsp:txXfrm>
        <a:off x="2978007" y="1670037"/>
        <a:ext cx="866180" cy="866180"/>
      </dsp:txXfrm>
    </dsp:sp>
    <dsp:sp modelId="{65A2BDE4-CE7C-42FB-A594-250285445F10}">
      <dsp:nvSpPr>
        <dsp:cNvPr id="0" name=""/>
        <dsp:cNvSpPr/>
      </dsp:nvSpPr>
      <dsp:spPr>
        <a:xfrm>
          <a:off x="1922085" y="571650"/>
          <a:ext cx="1224964" cy="122496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CA" sz="1400" kern="1200" dirty="0"/>
            <a:t>Sentiment score</a:t>
          </a:r>
        </a:p>
      </dsp:txBody>
      <dsp:txXfrm>
        <a:off x="2101477" y="751042"/>
        <a:ext cx="866180" cy="866180"/>
      </dsp:txXfrm>
    </dsp:sp>
    <dsp:sp modelId="{EEBB9E83-6990-4B34-8400-FBF2DAB82D60}">
      <dsp:nvSpPr>
        <dsp:cNvPr id="0" name=""/>
        <dsp:cNvSpPr/>
      </dsp:nvSpPr>
      <dsp:spPr>
        <a:xfrm>
          <a:off x="3174271" y="275480"/>
          <a:ext cx="1224964" cy="122496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CA" sz="1400" kern="1200" dirty="0"/>
            <a:t>Topic weights</a:t>
          </a:r>
        </a:p>
      </dsp:txBody>
      <dsp:txXfrm>
        <a:off x="3353663" y="454872"/>
        <a:ext cx="866180" cy="866180"/>
      </dsp:txXfrm>
    </dsp:sp>
    <dsp:sp modelId="{CEF1D47E-CB71-4660-B8D6-2FAF963C323D}">
      <dsp:nvSpPr>
        <dsp:cNvPr id="0" name=""/>
        <dsp:cNvSpPr/>
      </dsp:nvSpPr>
      <dsp:spPr>
        <a:xfrm>
          <a:off x="1377656" y="27221"/>
          <a:ext cx="3811001" cy="3048801"/>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E41E9E-1FE3-42BA-AB94-BDA21B320B89}" type="datetimeFigureOut">
              <a:rPr lang="en-US" smtClean="0"/>
              <a:t>6/21/2018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82115B-2F25-4B47-B212-B85355E897BF}" type="slidenum">
              <a:rPr lang="en-US" smtClean="0"/>
              <a:t>‹#›</a:t>
            </a:fld>
            <a:endParaRPr lang="en-US"/>
          </a:p>
        </p:txBody>
      </p:sp>
    </p:spTree>
    <p:extLst>
      <p:ext uri="{BB962C8B-B14F-4D97-AF65-F5344CB8AC3E}">
        <p14:creationId xmlns:p14="http://schemas.microsoft.com/office/powerpoint/2010/main" val="831810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B82115B-2F25-4B47-B212-B85355E897BF}" type="slidenum">
              <a:rPr lang="en-US" smtClean="0"/>
              <a:t>3</a:t>
            </a:fld>
            <a:endParaRPr lang="en-US"/>
          </a:p>
        </p:txBody>
      </p:sp>
    </p:spTree>
    <p:extLst>
      <p:ext uri="{BB962C8B-B14F-4D97-AF65-F5344CB8AC3E}">
        <p14:creationId xmlns:p14="http://schemas.microsoft.com/office/powerpoint/2010/main" val="283636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B82115B-2F25-4B47-B212-B85355E897BF}" type="slidenum">
              <a:rPr lang="en-US" smtClean="0"/>
              <a:t>16</a:t>
            </a:fld>
            <a:endParaRPr lang="en-US"/>
          </a:p>
        </p:txBody>
      </p:sp>
    </p:spTree>
    <p:extLst>
      <p:ext uri="{BB962C8B-B14F-4D97-AF65-F5344CB8AC3E}">
        <p14:creationId xmlns:p14="http://schemas.microsoft.com/office/powerpoint/2010/main" val="1630604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B82115B-2F25-4B47-B212-B85355E897BF}" type="slidenum">
              <a:rPr lang="en-US" smtClean="0"/>
              <a:t>17</a:t>
            </a:fld>
            <a:endParaRPr lang="en-US"/>
          </a:p>
        </p:txBody>
      </p:sp>
    </p:spTree>
    <p:extLst>
      <p:ext uri="{BB962C8B-B14F-4D97-AF65-F5344CB8AC3E}">
        <p14:creationId xmlns:p14="http://schemas.microsoft.com/office/powerpoint/2010/main" val="2679546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B82115B-2F25-4B47-B212-B85355E897BF}" type="slidenum">
              <a:rPr lang="en-US" smtClean="0"/>
              <a:t>18</a:t>
            </a:fld>
            <a:endParaRPr lang="en-US"/>
          </a:p>
        </p:txBody>
      </p:sp>
    </p:spTree>
    <p:extLst>
      <p:ext uri="{BB962C8B-B14F-4D97-AF65-F5344CB8AC3E}">
        <p14:creationId xmlns:p14="http://schemas.microsoft.com/office/powerpoint/2010/main" val="1405874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B82115B-2F25-4B47-B212-B85355E897BF}" type="slidenum">
              <a:rPr lang="en-US" smtClean="0"/>
              <a:t>19</a:t>
            </a:fld>
            <a:endParaRPr lang="en-US"/>
          </a:p>
        </p:txBody>
      </p:sp>
    </p:spTree>
    <p:extLst>
      <p:ext uri="{BB962C8B-B14F-4D97-AF65-F5344CB8AC3E}">
        <p14:creationId xmlns:p14="http://schemas.microsoft.com/office/powerpoint/2010/main" val="1756234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B82115B-2F25-4B47-B212-B85355E897BF}" type="slidenum">
              <a:rPr lang="en-US" smtClean="0"/>
              <a:t>4</a:t>
            </a:fld>
            <a:endParaRPr lang="en-US"/>
          </a:p>
        </p:txBody>
      </p:sp>
    </p:spTree>
    <p:extLst>
      <p:ext uri="{BB962C8B-B14F-4D97-AF65-F5344CB8AC3E}">
        <p14:creationId xmlns:p14="http://schemas.microsoft.com/office/powerpoint/2010/main" val="400843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Sauder School of Business has scraped more than 11M SEC filings and would like to use the information from this text, along with standard financial features for several of their research projects.</a:t>
            </a:r>
          </a:p>
          <a:p>
            <a:endParaRPr lang="en-CA" dirty="0"/>
          </a:p>
        </p:txBody>
      </p:sp>
      <p:sp>
        <p:nvSpPr>
          <p:cNvPr id="4" name="Slide Number Placeholder 3"/>
          <p:cNvSpPr>
            <a:spLocks noGrp="1"/>
          </p:cNvSpPr>
          <p:nvPr>
            <p:ph type="sldNum" sz="quarter" idx="10"/>
          </p:nvPr>
        </p:nvSpPr>
        <p:spPr/>
        <p:txBody>
          <a:bodyPr/>
          <a:lstStyle/>
          <a:p>
            <a:fld id="{4B82115B-2F25-4B47-B212-B85355E897BF}" type="slidenum">
              <a:rPr lang="en-US" smtClean="0"/>
              <a:t>6</a:t>
            </a:fld>
            <a:endParaRPr lang="en-US"/>
          </a:p>
        </p:txBody>
      </p:sp>
    </p:spTree>
    <p:extLst>
      <p:ext uri="{BB962C8B-B14F-4D97-AF65-F5344CB8AC3E}">
        <p14:creationId xmlns:p14="http://schemas.microsoft.com/office/powerpoint/2010/main" val="58119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Sauder School of Business has scraped more than 11M SEC filings and would like to use the information from this text, along with standard financial features for several of their research projects.</a:t>
            </a:r>
          </a:p>
          <a:p>
            <a:endParaRPr lang="en-CA" dirty="0"/>
          </a:p>
        </p:txBody>
      </p:sp>
      <p:sp>
        <p:nvSpPr>
          <p:cNvPr id="4" name="Slide Number Placeholder 3"/>
          <p:cNvSpPr>
            <a:spLocks noGrp="1"/>
          </p:cNvSpPr>
          <p:nvPr>
            <p:ph type="sldNum" sz="quarter" idx="10"/>
          </p:nvPr>
        </p:nvSpPr>
        <p:spPr/>
        <p:txBody>
          <a:bodyPr/>
          <a:lstStyle/>
          <a:p>
            <a:fld id="{4B82115B-2F25-4B47-B212-B85355E897BF}" type="slidenum">
              <a:rPr lang="en-US" smtClean="0"/>
              <a:t>7</a:t>
            </a:fld>
            <a:endParaRPr lang="en-US"/>
          </a:p>
        </p:txBody>
      </p:sp>
    </p:spTree>
    <p:extLst>
      <p:ext uri="{BB962C8B-B14F-4D97-AF65-F5344CB8AC3E}">
        <p14:creationId xmlns:p14="http://schemas.microsoft.com/office/powerpoint/2010/main" val="17570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Document that we have: 10K Filings. Sauder School has parsed the data for us to use</a:t>
            </a:r>
          </a:p>
        </p:txBody>
      </p:sp>
      <p:sp>
        <p:nvSpPr>
          <p:cNvPr id="4" name="Slide Number Placeholder 3"/>
          <p:cNvSpPr>
            <a:spLocks noGrp="1"/>
          </p:cNvSpPr>
          <p:nvPr>
            <p:ph type="sldNum" sz="quarter" idx="10"/>
          </p:nvPr>
        </p:nvSpPr>
        <p:spPr/>
        <p:txBody>
          <a:bodyPr/>
          <a:lstStyle/>
          <a:p>
            <a:fld id="{4B82115B-2F25-4B47-B212-B85355E897BF}" type="slidenum">
              <a:rPr lang="en-US" smtClean="0"/>
              <a:t>8</a:t>
            </a:fld>
            <a:endParaRPr lang="en-US"/>
          </a:p>
        </p:txBody>
      </p:sp>
    </p:spTree>
    <p:extLst>
      <p:ext uri="{BB962C8B-B14F-4D97-AF65-F5344CB8AC3E}">
        <p14:creationId xmlns:p14="http://schemas.microsoft.com/office/powerpoint/2010/main" val="224623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focus is 2 items: item1 and item 7. When using all text form item 1 and item 7  to plot a </a:t>
            </a:r>
            <a:r>
              <a:rPr lang="en-US" dirty="0" err="1"/>
              <a:t>WordCloud</a:t>
            </a:r>
            <a:r>
              <a:rPr lang="en-US" dirty="0"/>
              <a:t>, you can see the topic of these items: Item1 – Description of company; Item7 – Risk, year end.</a:t>
            </a:r>
          </a:p>
        </p:txBody>
      </p:sp>
      <p:sp>
        <p:nvSpPr>
          <p:cNvPr id="4" name="Slide Number Placeholder 3"/>
          <p:cNvSpPr>
            <a:spLocks noGrp="1"/>
          </p:cNvSpPr>
          <p:nvPr>
            <p:ph type="sldNum" sz="quarter" idx="10"/>
          </p:nvPr>
        </p:nvSpPr>
        <p:spPr/>
        <p:txBody>
          <a:bodyPr/>
          <a:lstStyle/>
          <a:p>
            <a:fld id="{4B82115B-2F25-4B47-B212-B85355E897BF}" type="slidenum">
              <a:rPr lang="en-US" smtClean="0"/>
              <a:t>9</a:t>
            </a:fld>
            <a:endParaRPr lang="en-US"/>
          </a:p>
        </p:txBody>
      </p:sp>
    </p:spTree>
    <p:extLst>
      <p:ext uri="{BB962C8B-B14F-4D97-AF65-F5344CB8AC3E}">
        <p14:creationId xmlns:p14="http://schemas.microsoft.com/office/powerpoint/2010/main" val="1568885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B82115B-2F25-4B47-B212-B85355E897BF}" type="slidenum">
              <a:rPr lang="en-US" smtClean="0"/>
              <a:t>13</a:t>
            </a:fld>
            <a:endParaRPr lang="en-US"/>
          </a:p>
        </p:txBody>
      </p:sp>
    </p:spTree>
    <p:extLst>
      <p:ext uri="{BB962C8B-B14F-4D97-AF65-F5344CB8AC3E}">
        <p14:creationId xmlns:p14="http://schemas.microsoft.com/office/powerpoint/2010/main" val="1383670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B82115B-2F25-4B47-B212-B85355E897BF}" type="slidenum">
              <a:rPr lang="en-US" smtClean="0"/>
              <a:t>14</a:t>
            </a:fld>
            <a:endParaRPr lang="en-US"/>
          </a:p>
        </p:txBody>
      </p:sp>
    </p:spTree>
    <p:extLst>
      <p:ext uri="{BB962C8B-B14F-4D97-AF65-F5344CB8AC3E}">
        <p14:creationId xmlns:p14="http://schemas.microsoft.com/office/powerpoint/2010/main" val="475337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B82115B-2F25-4B47-B212-B85355E897BF}" type="slidenum">
              <a:rPr lang="en-US" smtClean="0"/>
              <a:t>15</a:t>
            </a:fld>
            <a:endParaRPr lang="en-US"/>
          </a:p>
        </p:txBody>
      </p:sp>
    </p:spTree>
    <p:extLst>
      <p:ext uri="{BB962C8B-B14F-4D97-AF65-F5344CB8AC3E}">
        <p14:creationId xmlns:p14="http://schemas.microsoft.com/office/powerpoint/2010/main" val="2336925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BLANK - no top bar">
    <p:bg>
      <p:bgRef idx="1001">
        <a:schemeClr val="bg2"/>
      </p:bgRef>
    </p:bg>
    <p:spTree>
      <p:nvGrpSpPr>
        <p:cNvPr id="1" name=""/>
        <p:cNvGrpSpPr/>
        <p:nvPr/>
      </p:nvGrpSpPr>
      <p:grpSpPr>
        <a:xfrm>
          <a:off x="0" y="0"/>
          <a:ext cx="0" cy="0"/>
          <a:chOff x="0" y="0"/>
          <a:chExt cx="0" cy="0"/>
        </a:xfrm>
      </p:grpSpPr>
      <p:sp>
        <p:nvSpPr>
          <p:cNvPr id="3" name="Rectangle 2"/>
          <p:cNvSpPr/>
          <p:nvPr userDrawn="1"/>
        </p:nvSpPr>
        <p:spPr>
          <a:xfrm>
            <a:off x="0" y="0"/>
            <a:ext cx="9144000" cy="919114"/>
          </a:xfrm>
          <a:prstGeom prst="rect">
            <a:avLst/>
          </a:prstGeom>
          <a:solidFill>
            <a:srgbClr val="007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52489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3233B-0705-4E94-AE39-0FCF7FAB80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lide Number Placeholder 5"/>
          <p:cNvSpPr>
            <a:spLocks noGrp="1"/>
          </p:cNvSpPr>
          <p:nvPr>
            <p:ph type="sldNum" sz="quarter" idx="12"/>
          </p:nvPr>
        </p:nvSpPr>
        <p:spPr/>
        <p:txBody>
          <a:bodyPr/>
          <a:lstStyle/>
          <a:p>
            <a:fld id="{5AE1514C-5E56-4738-A1FF-4B1CFD2A3E36}" type="slidenum">
              <a:rPr lang="en-US" smtClean="0"/>
              <a:t>‹#›</a:t>
            </a:fld>
            <a:endParaRPr lang="en-US"/>
          </a:p>
        </p:txBody>
      </p:sp>
      <p:sp>
        <p:nvSpPr>
          <p:cNvPr id="9" name="TextBox 8">
            <a:hlinkClick r:id="rId3"/>
            <a:extLst>
              <a:ext uri="{FF2B5EF4-FFF2-40B4-BE49-F238E27FC236}">
                <a16:creationId xmlns:a16="http://schemas.microsoft.com/office/drawing/2014/main" id="{011B0CED-3A92-43B0-A3DE-C37B6408D9DB}"/>
              </a:ext>
            </a:extLst>
          </p:cNvPr>
          <p:cNvSpPr txBox="1"/>
          <p:nvPr userDrawn="1"/>
        </p:nvSpPr>
        <p:spPr>
          <a:xfrm>
            <a:off x="247232" y="3200766"/>
            <a:ext cx="1998659" cy="247007"/>
          </a:xfrm>
          <a:prstGeom prst="roundRect">
            <a:avLst>
              <a:gd name="adj" fmla="val 50000"/>
            </a:avLst>
          </a:prstGeom>
          <a:solidFill>
            <a:srgbClr val="00B0F0"/>
          </a:solidFill>
          <a:ln w="19050">
            <a:solidFill>
              <a:schemeClr val="tx1"/>
            </a:solidFill>
          </a:ln>
        </p:spPr>
        <p:txBody>
          <a:bodyPr wrap="square" lIns="0" r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rPr>
              <a:t>Neal Creative  | click &amp; </a:t>
            </a:r>
            <a:r>
              <a:rPr kumimoji="0" lang="en-US" sz="900" b="1" i="0" u="none" strike="noStrike" kern="0" cap="none" spc="0" normalizeH="0" baseline="0" noProof="0" dirty="0">
                <a:ln>
                  <a:noFill/>
                </a:ln>
                <a:effectLst/>
                <a:uLnTx/>
                <a:uFillTx/>
              </a:rPr>
              <a:t>Learn more</a:t>
            </a:r>
          </a:p>
        </p:txBody>
      </p:sp>
      <p:sp>
        <p:nvSpPr>
          <p:cNvPr id="10" name="TextBox 9">
            <a:extLst>
              <a:ext uri="{FF2B5EF4-FFF2-40B4-BE49-F238E27FC236}">
                <a16:creationId xmlns:a16="http://schemas.microsoft.com/office/drawing/2014/main" id="{0BEF3013-858C-4FFF-B19A-1F10A879C4E8}"/>
              </a:ext>
            </a:extLst>
          </p:cNvPr>
          <p:cNvSpPr txBox="1"/>
          <p:nvPr userDrawn="1"/>
        </p:nvSpPr>
        <p:spPr>
          <a:xfrm>
            <a:off x="133351" y="4826295"/>
            <a:ext cx="833883" cy="207749"/>
          </a:xfrm>
          <a:prstGeom prst="rect">
            <a:avLst/>
          </a:prstGeom>
          <a:noFill/>
        </p:spPr>
        <p:txBody>
          <a:bodyPr wrap="none" rtlCol="0">
            <a:spAutoFit/>
          </a:bodyPr>
          <a:lstStyle/>
          <a:p>
            <a:r>
              <a:rPr lang="en-US" sz="750" dirty="0">
                <a:solidFill>
                  <a:schemeClr val="bg1">
                    <a:lumMod val="75000"/>
                  </a:schemeClr>
                </a:solidFill>
              </a:rPr>
              <a:t>Neal Creative </a:t>
            </a:r>
            <a:r>
              <a:rPr lang="en-US" sz="750" baseline="30000" dirty="0">
                <a:solidFill>
                  <a:schemeClr val="bg1">
                    <a:lumMod val="75000"/>
                  </a:schemeClr>
                </a:solidFill>
              </a:rPr>
              <a:t>©</a:t>
            </a:r>
          </a:p>
        </p:txBody>
      </p:sp>
    </p:spTree>
    <p:extLst>
      <p:ext uri="{BB962C8B-B14F-4D97-AF65-F5344CB8AC3E}">
        <p14:creationId xmlns:p14="http://schemas.microsoft.com/office/powerpoint/2010/main" val="164691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E1514C-5E56-4738-A1FF-4B1CFD2A3E36}" type="slidenum">
              <a:rPr lang="en-US" smtClean="0"/>
              <a:t>‹#›</a:t>
            </a:fld>
            <a:endParaRPr lang="en-US"/>
          </a:p>
        </p:txBody>
      </p:sp>
      <p:sp>
        <p:nvSpPr>
          <p:cNvPr id="5" name="Rectangle 4"/>
          <p:cNvSpPr/>
          <p:nvPr userDrawn="1"/>
        </p:nvSpPr>
        <p:spPr>
          <a:xfrm>
            <a:off x="0" y="0"/>
            <a:ext cx="9144000" cy="8610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37864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solidFill>
            <a:schemeClr val="bg1">
              <a:lumMod val="95000"/>
            </a:schemeClr>
          </a:solidFill>
        </p:spPr>
        <p:txBody>
          <a:bodyPr vert="horz" lIns="457200" tIns="45720" rIns="457200" bIns="45720" rtlCol="0" anchor="ctr">
            <a:noAutofit/>
          </a:bodyPr>
          <a:lstStyle>
            <a:lvl1pPr>
              <a:defRPr lang="en-US" sz="2550" spc="120" baseline="0" dirty="0"/>
            </a:lvl1pPr>
          </a:lstStyle>
          <a:p>
            <a:pPr lvl="0"/>
            <a:r>
              <a:rPr lang="en-US" dirty="0"/>
              <a:t>CLICK TO EDIT MASTER TITLE STYLE</a:t>
            </a:r>
          </a:p>
        </p:txBody>
      </p:sp>
    </p:spTree>
    <p:extLst>
      <p:ext uri="{BB962C8B-B14F-4D97-AF65-F5344CB8AC3E}">
        <p14:creationId xmlns:p14="http://schemas.microsoft.com/office/powerpoint/2010/main" val="15415045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9144000" cy="919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hlinkClick r:id="rId2"/>
          </p:cNvPr>
          <p:cNvSpPr txBox="1"/>
          <p:nvPr userDrawn="1"/>
        </p:nvSpPr>
        <p:spPr>
          <a:xfrm>
            <a:off x="7143177" y="4737117"/>
            <a:ext cx="1819848" cy="308364"/>
          </a:xfrm>
          <a:prstGeom prst="roundRect">
            <a:avLst>
              <a:gd name="adj" fmla="val 50000"/>
            </a:avLst>
          </a:prstGeom>
          <a:solidFill>
            <a:schemeClr val="tx2"/>
          </a:solidFill>
        </p:spPr>
        <p:txBody>
          <a:bodyPr wrap="square" rtlCol="0">
            <a:spAutoFit/>
          </a:bodyPr>
          <a:lstStyle/>
          <a:p>
            <a:pPr algn="ctr"/>
            <a:r>
              <a:rPr lang="en-US" sz="825" dirty="0">
                <a:solidFill>
                  <a:schemeClr val="bg1"/>
                </a:solidFill>
              </a:rPr>
              <a:t>Neal Creative</a:t>
            </a:r>
            <a:r>
              <a:rPr lang="en-US" sz="825" baseline="0" dirty="0">
                <a:solidFill>
                  <a:schemeClr val="bg1"/>
                </a:solidFill>
              </a:rPr>
              <a:t>  | </a:t>
            </a:r>
            <a:r>
              <a:rPr lang="en-US" sz="825" b="1" baseline="0" dirty="0">
                <a:solidFill>
                  <a:schemeClr val="bg1"/>
                </a:solidFill>
              </a:rPr>
              <a:t>Learn more</a:t>
            </a:r>
            <a:endParaRPr lang="en-US" sz="825" b="1" dirty="0">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33351" y="4826295"/>
            <a:ext cx="833883" cy="207749"/>
          </a:xfrm>
          <a:prstGeom prst="rect">
            <a:avLst/>
          </a:prstGeom>
          <a:noFill/>
        </p:spPr>
        <p:txBody>
          <a:bodyPr wrap="none" rtlCol="0">
            <a:spAutoFit/>
          </a:bodyPr>
          <a:lstStyle/>
          <a:p>
            <a:r>
              <a:rPr lang="en-US" sz="750" dirty="0">
                <a:solidFill>
                  <a:schemeClr val="bg1">
                    <a:lumMod val="75000"/>
                  </a:schemeClr>
                </a:solidFill>
              </a:rPr>
              <a:t>Neal Creative </a:t>
            </a:r>
            <a:r>
              <a:rPr lang="en-US" sz="750" baseline="30000" dirty="0">
                <a:solidFill>
                  <a:schemeClr val="bg1">
                    <a:lumMod val="75000"/>
                  </a:schemeClr>
                </a:solidFill>
              </a:rPr>
              <a:t>©</a:t>
            </a:r>
          </a:p>
        </p:txBody>
      </p:sp>
    </p:spTree>
    <p:extLst>
      <p:ext uri="{BB962C8B-B14F-4D97-AF65-F5344CB8AC3E}">
        <p14:creationId xmlns:p14="http://schemas.microsoft.com/office/powerpoint/2010/main" val="23789379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788069"/>
          </a:xfrm>
          <a:prstGeom prst="rect">
            <a:avLst/>
          </a:prstGeom>
        </p:spPr>
        <p:txBody>
          <a:bodyPr vert="horz" lIns="342900" tIns="34290" rIns="342900" bIns="34290" rtlCol="0" anchor="ctr">
            <a:noAutofit/>
          </a:bodyPr>
          <a:lstStyle/>
          <a:p>
            <a:pPr lvl="0" algn="ctr">
              <a:lnSpc>
                <a:spcPct val="90000"/>
              </a:lnSpc>
              <a:spcBef>
                <a:spcPct val="0"/>
              </a:spcBef>
              <a:buNone/>
              <a:tabLst>
                <a:tab pos="7934325" algn="l"/>
              </a:tabLst>
            </a:pPr>
            <a:endParaRPr lang="en-US" sz="2550" b="0" i="0" spc="12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2" name="Title Placeholder 1"/>
          <p:cNvSpPr>
            <a:spLocks noGrp="1"/>
          </p:cNvSpPr>
          <p:nvPr>
            <p:ph type="title"/>
          </p:nvPr>
        </p:nvSpPr>
        <p:spPr>
          <a:xfrm>
            <a:off x="0" y="0"/>
            <a:ext cx="9144000" cy="788069"/>
          </a:xfrm>
          <a:prstGeom prst="rect">
            <a:avLst/>
          </a:prstGeom>
        </p:spPr>
        <p:txBody>
          <a:bodyPr vert="horz" lIns="457200" tIns="45720" rIns="457200" bIns="45720" rtlCol="0" anchor="ctr">
            <a:noAutofit/>
          </a:bodyPr>
          <a:lstStyle/>
          <a:p>
            <a:pPr lvl="0" algn="ctr" defTabSz="685800" rtl="0" eaLnBrk="1" latinLnBrk="0" hangingPunct="1">
              <a:lnSpc>
                <a:spcPct val="90000"/>
              </a:lnSpc>
              <a:spcBef>
                <a:spcPct val="0"/>
              </a:spcBef>
              <a:buNone/>
              <a:tabLst>
                <a:tab pos="7934325" algn="l"/>
              </a:tabLst>
            </a:pPr>
            <a:r>
              <a:rPr lang="en-US"/>
              <a:t>Click to edit Master title style</a:t>
            </a:r>
            <a:endParaRPr lang="en-US" dirty="0"/>
          </a:p>
        </p:txBody>
      </p:sp>
      <p:sp>
        <p:nvSpPr>
          <p:cNvPr id="3" name="Text Placeholder 2"/>
          <p:cNvSpPr>
            <a:spLocks noGrp="1"/>
          </p:cNvSpPr>
          <p:nvPr>
            <p:ph type="body" idx="1"/>
          </p:nvPr>
        </p:nvSpPr>
        <p:spPr>
          <a:xfrm>
            <a:off x="0" y="956511"/>
            <a:ext cx="9144000" cy="1495025"/>
          </a:xfrm>
          <a:prstGeom prst="rect">
            <a:avLst/>
          </a:prstGeom>
        </p:spPr>
        <p:txBody>
          <a:bodyPr vert="horz" lIns="457200" tIns="45720" rIns="45720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1086" y="4737117"/>
            <a:ext cx="2057400" cy="273844"/>
          </a:xfrm>
          <a:prstGeom prst="rect">
            <a:avLst/>
          </a:prstGeom>
        </p:spPr>
        <p:txBody>
          <a:bodyPr vert="horz" lIns="91440" tIns="45720" rIns="91440" bIns="45720" rtlCol="0" anchor="ctr"/>
          <a:lstStyle>
            <a:lvl1pPr algn="r">
              <a:defRPr sz="825">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76535461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Lst>
  <p:hf hdr="0" dt="0"/>
  <p:txStyles>
    <p:titleStyle>
      <a:lvl1pPr algn="ctr" defTabSz="685800" rtl="0" eaLnBrk="1" latinLnBrk="0" hangingPunct="1">
        <a:lnSpc>
          <a:spcPct val="90000"/>
        </a:lnSpc>
        <a:spcBef>
          <a:spcPct val="0"/>
        </a:spcBef>
        <a:buNone/>
        <a:tabLst>
          <a:tab pos="7934325" algn="l"/>
        </a:tabLst>
        <a:defRPr lang="en-US" sz="2550" b="0" i="0" kern="1200" spc="120" baseline="0" dirty="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defRPr>
      </a:lvl1pPr>
    </p:titleStyle>
    <p:body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lumMod val="85000"/>
              <a:lumOff val="15000"/>
            </a:schemeClr>
          </a:solidFill>
          <a:latin typeface="+mj-lt"/>
          <a:ea typeface="+mn-ea"/>
          <a:cs typeface="+mn-cs"/>
        </a:defRPr>
      </a:lvl1pPr>
      <a:lvl2pPr marL="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j-lt"/>
          <a:ea typeface="+mn-ea"/>
          <a:cs typeface="+mn-cs"/>
        </a:defRPr>
      </a:lvl2pPr>
      <a:lvl3pPr marL="0" indent="0" algn="ctr" defTabSz="685800" rtl="0" eaLnBrk="1" latinLnBrk="0" hangingPunct="1">
        <a:lnSpc>
          <a:spcPct val="90000"/>
        </a:lnSpc>
        <a:spcBef>
          <a:spcPts val="900"/>
        </a:spcBef>
        <a:spcAft>
          <a:spcPts val="900"/>
        </a:spcAft>
        <a:buFont typeface="Arial" panose="020B0604020202020204" pitchFamily="34" charset="0"/>
        <a:buNone/>
        <a:defRPr sz="1500" b="1" kern="1200">
          <a:solidFill>
            <a:schemeClr val="tx2"/>
          </a:solidFill>
          <a:latin typeface="+mn-lt"/>
          <a:ea typeface="+mn-ea"/>
          <a:cs typeface="+mn-cs"/>
        </a:defRPr>
      </a:lvl3pPr>
      <a:lvl4pPr marL="0" indent="0" algn="ctr" defTabSz="685800" rtl="0" eaLnBrk="1" latinLnBrk="0" hangingPunct="1">
        <a:lnSpc>
          <a:spcPct val="90000"/>
        </a:lnSpc>
        <a:spcBef>
          <a:spcPts val="375"/>
        </a:spcBef>
        <a:buFont typeface="Arial" panose="020B0604020202020204" pitchFamily="34" charset="0"/>
        <a:buNone/>
        <a:defRPr sz="1200" kern="1200">
          <a:solidFill>
            <a:schemeClr val="tx1">
              <a:lumMod val="85000"/>
              <a:lumOff val="15000"/>
            </a:schemeClr>
          </a:solidFill>
          <a:latin typeface="+mn-lt"/>
          <a:ea typeface="+mn-ea"/>
          <a:cs typeface="+mn-cs"/>
        </a:defRPr>
      </a:lvl4pPr>
      <a:lvl5pPr marL="0" indent="0" algn="ctr" defTabSz="685800" rtl="0" eaLnBrk="1" latinLnBrk="0" hangingPunct="1">
        <a:lnSpc>
          <a:spcPct val="90000"/>
        </a:lnSpc>
        <a:spcBef>
          <a:spcPts val="375"/>
        </a:spcBef>
        <a:spcAft>
          <a:spcPts val="900"/>
        </a:spcAft>
        <a:buFont typeface="Arial" panose="020B0604020202020204" pitchFamily="34" charset="0"/>
        <a:buNone/>
        <a:defRPr sz="1050" kern="1200">
          <a:solidFill>
            <a:schemeClr val="tx1">
              <a:lumMod val="85000"/>
              <a:lumOff val="1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image" Target="../media/image24.png"/><Relationship Id="rId5" Type="http://schemas.openxmlformats.org/officeDocument/2006/relationships/diagramQuickStyle" Target="../diagrams/quickStyle4.xml"/><Relationship Id="rId10" Type="http://schemas.openxmlformats.org/officeDocument/2006/relationships/image" Target="../media/image23.png"/><Relationship Id="rId4" Type="http://schemas.openxmlformats.org/officeDocument/2006/relationships/diagramLayout" Target="../diagrams/layout4.xml"/><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8.pn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85800"/>
            <a:fld id="{5AE1514C-5E56-4738-A1FF-4B1CFD2A3E36}" type="slidenum">
              <a:rPr lang="en-US">
                <a:solidFill>
                  <a:srgbClr val="0074AF"/>
                </a:solidFill>
                <a:latin typeface="Segoe UI"/>
              </a:rPr>
              <a:pPr defTabSz="685800"/>
              <a:t>1</a:t>
            </a:fld>
            <a:endParaRPr lang="en-US" dirty="0">
              <a:solidFill>
                <a:srgbClr val="0074AF"/>
              </a:solidFill>
              <a:latin typeface="Segoe UI"/>
            </a:endParaRPr>
          </a:p>
        </p:txBody>
      </p:sp>
      <p:pic>
        <p:nvPicPr>
          <p:cNvPr id="6" name="Picture 5"/>
          <p:cNvPicPr>
            <a:picLocks noChangeAspect="1"/>
          </p:cNvPicPr>
          <p:nvPr/>
        </p:nvPicPr>
        <p:blipFill>
          <a:blip r:embed="rId2"/>
          <a:stretch>
            <a:fillRect/>
          </a:stretch>
        </p:blipFill>
        <p:spPr>
          <a:xfrm>
            <a:off x="0" y="0"/>
            <a:ext cx="9144000" cy="3291840"/>
          </a:xfrm>
          <a:prstGeom prst="rect">
            <a:avLst/>
          </a:prstGeom>
          <a:effectLst/>
        </p:spPr>
      </p:pic>
      <p:sp>
        <p:nvSpPr>
          <p:cNvPr id="8" name="Title 1"/>
          <p:cNvSpPr txBox="1">
            <a:spLocks/>
          </p:cNvSpPr>
          <p:nvPr/>
        </p:nvSpPr>
        <p:spPr>
          <a:xfrm>
            <a:off x="0" y="3368265"/>
            <a:ext cx="9144000" cy="1368853"/>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10000" kern="1200" cap="all" spc="800" baseline="0">
                <a:solidFill>
                  <a:schemeClr val="tx2"/>
                </a:solidFill>
                <a:latin typeface="+mj-lt"/>
                <a:ea typeface="+mj-ea"/>
                <a:cs typeface="+mj-cs"/>
              </a:defRPr>
            </a:lvl1pPr>
          </a:lstStyle>
          <a:p>
            <a:pPr defTabSz="685800">
              <a:defRPr/>
            </a:pPr>
            <a:r>
              <a:rPr lang="en-US" sz="2400" cap="none" spc="600" dirty="0">
                <a:solidFill>
                  <a:srgbClr val="0B082E"/>
                </a:solidFill>
                <a:latin typeface="Impact" panose="020B0806030902050204"/>
              </a:rPr>
              <a:t>EXTRACTING FEATURES FROM FINANCIAL DOCUMENTS FOR PREDICTING </a:t>
            </a:r>
          </a:p>
          <a:p>
            <a:pPr defTabSz="685800">
              <a:defRPr/>
            </a:pPr>
            <a:r>
              <a:rPr lang="en-US" sz="2400" cap="none" spc="600" dirty="0">
                <a:solidFill>
                  <a:srgbClr val="0B082E"/>
                </a:solidFill>
                <a:latin typeface="Impact" panose="020B0806030902050204"/>
              </a:rPr>
              <a:t>FIRM PERFORMANCE</a:t>
            </a:r>
          </a:p>
        </p:txBody>
      </p:sp>
      <p:sp>
        <p:nvSpPr>
          <p:cNvPr id="9" name="TextBox 8"/>
          <p:cNvSpPr txBox="1"/>
          <p:nvPr/>
        </p:nvSpPr>
        <p:spPr>
          <a:xfrm>
            <a:off x="959303" y="4651960"/>
            <a:ext cx="7225393" cy="323165"/>
          </a:xfrm>
          <a:prstGeom prst="rect">
            <a:avLst/>
          </a:prstGeom>
          <a:noFill/>
        </p:spPr>
        <p:txBody>
          <a:bodyPr wrap="square" rtlCol="0">
            <a:spAutoFit/>
          </a:bodyPr>
          <a:lstStyle/>
          <a:p>
            <a:pPr algn="ctr" defTabSz="685800"/>
            <a:r>
              <a:rPr lang="en-US" sz="1500" dirty="0" err="1">
                <a:solidFill>
                  <a:srgbClr val="000000"/>
                </a:solidFill>
                <a:latin typeface="Segoe UI"/>
              </a:rPr>
              <a:t>Cem</a:t>
            </a:r>
            <a:r>
              <a:rPr lang="en-US" sz="1500" dirty="0">
                <a:solidFill>
                  <a:srgbClr val="000000"/>
                </a:solidFill>
                <a:latin typeface="Segoe UI"/>
              </a:rPr>
              <a:t> Sinan </a:t>
            </a:r>
            <a:r>
              <a:rPr lang="en-US" sz="1500" dirty="0" err="1">
                <a:solidFill>
                  <a:srgbClr val="000000"/>
                </a:solidFill>
                <a:latin typeface="Segoe UI"/>
              </a:rPr>
              <a:t>Ozturk</a:t>
            </a:r>
            <a:r>
              <a:rPr lang="en-US" sz="1500" dirty="0">
                <a:solidFill>
                  <a:srgbClr val="000000"/>
                </a:solidFill>
                <a:latin typeface="Segoe UI"/>
              </a:rPr>
              <a:t>, Tyler Roberts, Ted Thompson, Duong Vu</a:t>
            </a:r>
          </a:p>
        </p:txBody>
      </p:sp>
    </p:spTree>
    <p:extLst>
      <p:ext uri="{BB962C8B-B14F-4D97-AF65-F5344CB8AC3E}">
        <p14:creationId xmlns:p14="http://schemas.microsoft.com/office/powerpoint/2010/main" val="3171949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Data Overview</a:t>
            </a:r>
          </a:p>
        </p:txBody>
      </p:sp>
      <p:pic>
        <p:nvPicPr>
          <p:cNvPr id="3" name="Content Placeholder 2">
            <a:extLst>
              <a:ext uri="{FF2B5EF4-FFF2-40B4-BE49-F238E27FC236}">
                <a16:creationId xmlns:a16="http://schemas.microsoft.com/office/drawing/2014/main" id="{0684681A-E71F-466E-A9C8-5BB0A6E31CA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364771"/>
            <a:ext cx="9017409" cy="3512215"/>
          </a:xfrm>
        </p:spPr>
      </p:pic>
      <p:sp>
        <p:nvSpPr>
          <p:cNvPr id="6" name="TextBox 5">
            <a:extLst>
              <a:ext uri="{FF2B5EF4-FFF2-40B4-BE49-F238E27FC236}">
                <a16:creationId xmlns:a16="http://schemas.microsoft.com/office/drawing/2014/main" id="{5A26C97F-A3F2-4D2A-9522-DE86D04B44B9}"/>
              </a:ext>
            </a:extLst>
          </p:cNvPr>
          <p:cNvSpPr txBox="1"/>
          <p:nvPr/>
        </p:nvSpPr>
        <p:spPr>
          <a:xfrm>
            <a:off x="448965" y="951170"/>
            <a:ext cx="7886700" cy="369332"/>
          </a:xfrm>
          <a:prstGeom prst="rect">
            <a:avLst/>
          </a:prstGeom>
          <a:noFill/>
        </p:spPr>
        <p:txBody>
          <a:bodyPr wrap="square" rtlCol="0">
            <a:spAutoFit/>
          </a:bodyPr>
          <a:lstStyle/>
          <a:p>
            <a:r>
              <a:rPr lang="en-CA" dirty="0"/>
              <a:t>Firm performance </a:t>
            </a:r>
            <a:r>
              <a:rPr lang="en-CA" dirty="0">
                <a:sym typeface="Wingdings" panose="05000000000000000000" pitchFamily="2" charset="2"/>
              </a:rPr>
              <a:t> Create </a:t>
            </a:r>
            <a:r>
              <a:rPr lang="en-CA" dirty="0"/>
              <a:t>labels using stock returns as a proxy</a:t>
            </a:r>
          </a:p>
        </p:txBody>
      </p:sp>
    </p:spTree>
    <p:extLst>
      <p:ext uri="{BB962C8B-B14F-4D97-AF65-F5344CB8AC3E}">
        <p14:creationId xmlns:p14="http://schemas.microsoft.com/office/powerpoint/2010/main" val="11016338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Scientific Objectives</a:t>
            </a:r>
          </a:p>
        </p:txBody>
      </p:sp>
      <p:graphicFrame>
        <p:nvGraphicFramePr>
          <p:cNvPr id="4" name="Diagram 3">
            <a:extLst>
              <a:ext uri="{FF2B5EF4-FFF2-40B4-BE49-F238E27FC236}">
                <a16:creationId xmlns:a16="http://schemas.microsoft.com/office/drawing/2014/main" id="{CAA7EAA0-AA31-4BA2-9149-4DECAEE5EC42}"/>
              </a:ext>
            </a:extLst>
          </p:cNvPr>
          <p:cNvGraphicFramePr/>
          <p:nvPr>
            <p:extLst>
              <p:ext uri="{D42A27DB-BD31-4B8C-83A1-F6EECF244321}">
                <p14:modId xmlns:p14="http://schemas.microsoft.com/office/powerpoint/2010/main" val="1723552952"/>
              </p:ext>
            </p:extLst>
          </p:nvPr>
        </p:nvGraphicFramePr>
        <p:xfrm>
          <a:off x="-161855" y="1044699"/>
          <a:ext cx="8856890" cy="391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33094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652211D3-5248-4AC3-A904-AE37F77E40F5}"/>
              </a:ext>
            </a:extLst>
          </p:cNvPr>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571999" y="788069"/>
            <a:ext cx="4428445" cy="4355431"/>
          </a:xfrm>
        </p:spPr>
      </p:pic>
      <p:sp>
        <p:nvSpPr>
          <p:cNvPr id="4" name="Title 3"/>
          <p:cNvSpPr>
            <a:spLocks noGrp="1"/>
          </p:cNvSpPr>
          <p:nvPr>
            <p:ph type="title"/>
          </p:nvPr>
        </p:nvSpPr>
        <p:spPr/>
        <p:txBody>
          <a:bodyPr/>
          <a:lstStyle/>
          <a:p>
            <a:r>
              <a:rPr lang="en-US" dirty="0"/>
              <a:t>Method</a:t>
            </a:r>
          </a:p>
        </p:txBody>
      </p:sp>
      <p:sp>
        <p:nvSpPr>
          <p:cNvPr id="5" name="Text Placeholder 4"/>
          <p:cNvSpPr>
            <a:spLocks noGrp="1"/>
          </p:cNvSpPr>
          <p:nvPr>
            <p:ph type="body" idx="4294967295"/>
          </p:nvPr>
        </p:nvSpPr>
        <p:spPr>
          <a:xfrm>
            <a:off x="-34645" y="1049089"/>
            <a:ext cx="4733853" cy="1546577"/>
          </a:xfrm>
        </p:spPr>
        <p:txBody>
          <a:bodyPr/>
          <a:lstStyle/>
          <a:p>
            <a:r>
              <a:rPr lang="en-US" b="1" dirty="0">
                <a:latin typeface="Arial Black" panose="020B0A04020102020204" pitchFamily="34" charset="0"/>
              </a:rPr>
              <a:t>Exploratory Data Analysis</a:t>
            </a:r>
          </a:p>
        </p:txBody>
      </p:sp>
      <p:sp>
        <p:nvSpPr>
          <p:cNvPr id="6" name="Content Placeholder 5"/>
          <p:cNvSpPr>
            <a:spLocks noGrp="1"/>
          </p:cNvSpPr>
          <p:nvPr>
            <p:ph sz="half" idx="4294967295"/>
          </p:nvPr>
        </p:nvSpPr>
        <p:spPr>
          <a:xfrm>
            <a:off x="0" y="1655520"/>
            <a:ext cx="5102225" cy="1521955"/>
          </a:xfrm>
        </p:spPr>
        <p:txBody>
          <a:bodyPr/>
          <a:lstStyle/>
          <a:p>
            <a:pPr algn="l"/>
            <a:r>
              <a:rPr lang="en-US" b="1" dirty="0"/>
              <a:t>Database: </a:t>
            </a:r>
            <a:r>
              <a:rPr lang="en-US" sz="1600" dirty="0"/>
              <a:t>SQL, </a:t>
            </a:r>
            <a:r>
              <a:rPr lang="en-US" sz="1600" dirty="0" err="1"/>
              <a:t>noSQL</a:t>
            </a:r>
            <a:r>
              <a:rPr lang="en-US" sz="1600" dirty="0"/>
              <a:t> (MongoDB), …</a:t>
            </a:r>
          </a:p>
          <a:p>
            <a:pPr algn="l"/>
            <a:r>
              <a:rPr lang="en-US" b="1" dirty="0"/>
              <a:t>Wrangling:</a:t>
            </a:r>
            <a:r>
              <a:rPr lang="en-US" dirty="0"/>
              <a:t> </a:t>
            </a:r>
            <a:r>
              <a:rPr lang="en-US" sz="1800" dirty="0" err="1"/>
              <a:t>pymongo</a:t>
            </a:r>
            <a:r>
              <a:rPr lang="en-US" sz="1800" dirty="0"/>
              <a:t>, </a:t>
            </a:r>
            <a:r>
              <a:rPr lang="en-US" sz="1800" dirty="0" err="1"/>
              <a:t>missingno</a:t>
            </a:r>
            <a:r>
              <a:rPr lang="en-US" sz="1800" dirty="0"/>
              <a:t>,…</a:t>
            </a:r>
            <a:endParaRPr lang="en-US" dirty="0"/>
          </a:p>
          <a:p>
            <a:pPr algn="l"/>
            <a:r>
              <a:rPr lang="en-US" b="1" dirty="0"/>
              <a:t>Visualization: </a:t>
            </a:r>
            <a:r>
              <a:rPr lang="en-US" sz="1800" dirty="0"/>
              <a:t>matplotlib, seaborn, </a:t>
            </a:r>
          </a:p>
          <a:p>
            <a:pPr algn="l"/>
            <a:r>
              <a:rPr lang="en-US" sz="1800" dirty="0"/>
              <a:t>		  Bokeh, </a:t>
            </a:r>
            <a:r>
              <a:rPr lang="en-US" sz="1800" dirty="0" err="1"/>
              <a:t>pyLDAvis</a:t>
            </a:r>
            <a:r>
              <a:rPr lang="en-US" sz="1800" dirty="0"/>
              <a:t>,…</a:t>
            </a:r>
            <a:endParaRPr lang="en-US" dirty="0"/>
          </a:p>
        </p:txBody>
      </p:sp>
      <p:sp>
        <p:nvSpPr>
          <p:cNvPr id="9" name="Text Placeholder 8">
            <a:extLst>
              <a:ext uri="{FF2B5EF4-FFF2-40B4-BE49-F238E27FC236}">
                <a16:creationId xmlns:a16="http://schemas.microsoft.com/office/drawing/2014/main" id="{76D3C47D-D3F5-4803-BCAC-FEDE1C4ACE78}"/>
              </a:ext>
            </a:extLst>
          </p:cNvPr>
          <p:cNvSpPr>
            <a:spLocks noGrp="1"/>
          </p:cNvSpPr>
          <p:nvPr>
            <p:ph type="body" sz="quarter" idx="4294967295"/>
          </p:nvPr>
        </p:nvSpPr>
        <p:spPr>
          <a:xfrm>
            <a:off x="5182820" y="4394043"/>
            <a:ext cx="4041775" cy="383182"/>
          </a:xfrm>
        </p:spPr>
        <p:txBody>
          <a:bodyPr/>
          <a:lstStyle/>
          <a:p>
            <a:r>
              <a:rPr lang="en-CA" b="1" dirty="0"/>
              <a:t>T-SNE</a:t>
            </a:r>
          </a:p>
        </p:txBody>
      </p:sp>
    </p:spTree>
    <p:extLst>
      <p:ext uri="{BB962C8B-B14F-4D97-AF65-F5344CB8AC3E}">
        <p14:creationId xmlns:p14="http://schemas.microsoft.com/office/powerpoint/2010/main" val="41707837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88069"/>
          </a:xfrm>
        </p:spPr>
        <p:txBody>
          <a:bodyPr/>
          <a:lstStyle/>
          <a:p>
            <a:r>
              <a:rPr lang="en-US" dirty="0"/>
              <a:t>Method: Modelling</a:t>
            </a:r>
          </a:p>
        </p:txBody>
      </p:sp>
      <p:sp>
        <p:nvSpPr>
          <p:cNvPr id="5" name="Text Placeholder 4"/>
          <p:cNvSpPr>
            <a:spLocks noGrp="1"/>
          </p:cNvSpPr>
          <p:nvPr>
            <p:ph type="body" idx="4294967295"/>
          </p:nvPr>
        </p:nvSpPr>
        <p:spPr>
          <a:xfrm>
            <a:off x="-314560" y="983626"/>
            <a:ext cx="4098109" cy="674031"/>
          </a:xfrm>
          <a:prstGeom prst="rect">
            <a:avLst/>
          </a:prstGeom>
        </p:spPr>
        <p:txBody>
          <a:bodyPr/>
          <a:lstStyle/>
          <a:p>
            <a:r>
              <a:rPr lang="en-US" b="1" dirty="0">
                <a:latin typeface="Arial Black" panose="020B0A04020102020204" pitchFamily="34" charset="0"/>
                <a:cs typeface="Aharoni" panose="020B0604020202020204" pitchFamily="2" charset="-79"/>
              </a:rPr>
              <a:t>Sentiment Analysis</a:t>
            </a:r>
          </a:p>
        </p:txBody>
      </p:sp>
      <p:sp>
        <p:nvSpPr>
          <p:cNvPr id="11" name="Rectangle: Rounded Corners 10">
            <a:extLst>
              <a:ext uri="{FF2B5EF4-FFF2-40B4-BE49-F238E27FC236}">
                <a16:creationId xmlns:a16="http://schemas.microsoft.com/office/drawing/2014/main" id="{BBC56B60-8635-468C-B410-57C6979BEA11}"/>
              </a:ext>
            </a:extLst>
          </p:cNvPr>
          <p:cNvSpPr/>
          <p:nvPr/>
        </p:nvSpPr>
        <p:spPr>
          <a:xfrm>
            <a:off x="296260" y="1659238"/>
            <a:ext cx="2443280" cy="736325"/>
          </a:xfrm>
          <a:prstGeom prst="roundRect">
            <a:avLst/>
          </a:prstGeom>
          <a:noFill/>
          <a:ln w="57150" cap="flat" cmpd="sng" algn="ctr">
            <a:solidFill>
              <a:srgbClr val="00206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800" dirty="0">
                <a:ln w="0"/>
                <a:solidFill>
                  <a:schemeClr val="tx1"/>
                </a:solidFill>
                <a:effectLst>
                  <a:outerShdw blurRad="38100" dist="19050" dir="2700000" algn="tl" rotWithShape="0">
                    <a:schemeClr val="dk1">
                      <a:alpha val="40000"/>
                    </a:schemeClr>
                  </a:outerShdw>
                </a:effectLst>
              </a:rPr>
              <a:t>Polarity</a:t>
            </a:r>
          </a:p>
        </p:txBody>
      </p:sp>
      <p:sp>
        <p:nvSpPr>
          <p:cNvPr id="13" name="Rectangle: Rounded Corners 12">
            <a:extLst>
              <a:ext uri="{FF2B5EF4-FFF2-40B4-BE49-F238E27FC236}">
                <a16:creationId xmlns:a16="http://schemas.microsoft.com/office/drawing/2014/main" id="{64686691-E382-4317-9395-AE73BEF8D673}"/>
              </a:ext>
            </a:extLst>
          </p:cNvPr>
          <p:cNvSpPr/>
          <p:nvPr/>
        </p:nvSpPr>
        <p:spPr>
          <a:xfrm>
            <a:off x="305753" y="2787207"/>
            <a:ext cx="2443280" cy="736325"/>
          </a:xfrm>
          <a:prstGeom prst="roundRect">
            <a:avLst/>
          </a:prstGeom>
          <a:noFill/>
          <a:ln w="57150" cap="flat" cmpd="sng" algn="ctr">
            <a:solidFill>
              <a:srgbClr val="00206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800" dirty="0">
                <a:ln w="0"/>
                <a:solidFill>
                  <a:schemeClr val="tx1"/>
                </a:solidFill>
                <a:effectLst>
                  <a:outerShdw blurRad="38100" dist="19050" dir="2700000" algn="tl" rotWithShape="0">
                    <a:schemeClr val="dk1">
                      <a:alpha val="40000"/>
                    </a:schemeClr>
                  </a:outerShdw>
                </a:effectLst>
              </a:rPr>
              <a:t>Subjectivity</a:t>
            </a:r>
          </a:p>
        </p:txBody>
      </p:sp>
      <p:sp>
        <p:nvSpPr>
          <p:cNvPr id="15" name="Rectangle: Rounded Corners 14">
            <a:extLst>
              <a:ext uri="{FF2B5EF4-FFF2-40B4-BE49-F238E27FC236}">
                <a16:creationId xmlns:a16="http://schemas.microsoft.com/office/drawing/2014/main" id="{1961EDEE-3A56-442F-8199-B0DB2CC19BF7}"/>
              </a:ext>
            </a:extLst>
          </p:cNvPr>
          <p:cNvSpPr/>
          <p:nvPr/>
        </p:nvSpPr>
        <p:spPr>
          <a:xfrm>
            <a:off x="2957768" y="1455270"/>
            <a:ext cx="2549962" cy="736325"/>
          </a:xfrm>
          <a:prstGeom prst="roundRect">
            <a:avLst/>
          </a:prstGeom>
          <a:noFill/>
          <a:ln w="285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000" dirty="0">
                <a:ln w="0"/>
                <a:solidFill>
                  <a:schemeClr val="tx1"/>
                </a:solidFill>
                <a:effectLst>
                  <a:outerShdw blurRad="38100" dist="19050" dir="2700000" algn="tl" rotWithShape="0">
                    <a:schemeClr val="dk1">
                      <a:alpha val="40000"/>
                    </a:schemeClr>
                  </a:outerShdw>
                </a:effectLst>
              </a:rPr>
              <a:t>Negative vs. Positive</a:t>
            </a:r>
          </a:p>
        </p:txBody>
      </p:sp>
      <p:sp>
        <p:nvSpPr>
          <p:cNvPr id="22" name="TextBox 21">
            <a:extLst>
              <a:ext uri="{FF2B5EF4-FFF2-40B4-BE49-F238E27FC236}">
                <a16:creationId xmlns:a16="http://schemas.microsoft.com/office/drawing/2014/main" id="{4EC15062-46B2-4AF1-9C8B-1843C9E1DA1C}"/>
              </a:ext>
            </a:extLst>
          </p:cNvPr>
          <p:cNvSpPr txBox="1"/>
          <p:nvPr/>
        </p:nvSpPr>
        <p:spPr>
          <a:xfrm>
            <a:off x="3003631" y="2066982"/>
            <a:ext cx="2443280" cy="400110"/>
          </a:xfrm>
          <a:prstGeom prst="rect">
            <a:avLst/>
          </a:prstGeom>
          <a:noFill/>
        </p:spPr>
        <p:txBody>
          <a:bodyPr wrap="square" rtlCol="0">
            <a:spAutoFit/>
          </a:bodyPr>
          <a:lstStyle/>
          <a:p>
            <a:r>
              <a:rPr lang="en-CA" sz="2000" dirty="0"/>
              <a:t>   -1.0     </a:t>
            </a:r>
            <a:r>
              <a:rPr lang="en-CA" sz="2000" dirty="0">
                <a:sym typeface="Wingdings" panose="05000000000000000000" pitchFamily="2" charset="2"/>
              </a:rPr>
              <a:t>   +1.0</a:t>
            </a:r>
            <a:endParaRPr lang="en-CA" sz="2000" dirty="0"/>
          </a:p>
        </p:txBody>
      </p:sp>
      <p:sp>
        <p:nvSpPr>
          <p:cNvPr id="23" name="Rectangle: Rounded Corners 22">
            <a:extLst>
              <a:ext uri="{FF2B5EF4-FFF2-40B4-BE49-F238E27FC236}">
                <a16:creationId xmlns:a16="http://schemas.microsoft.com/office/drawing/2014/main" id="{087B3AA3-466D-4C48-A237-E40062E70F1D}"/>
              </a:ext>
            </a:extLst>
          </p:cNvPr>
          <p:cNvSpPr/>
          <p:nvPr/>
        </p:nvSpPr>
        <p:spPr>
          <a:xfrm>
            <a:off x="3003631" y="2583743"/>
            <a:ext cx="2918835" cy="736325"/>
          </a:xfrm>
          <a:prstGeom prst="roundRect">
            <a:avLst/>
          </a:prstGeom>
          <a:noFill/>
          <a:ln w="285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000" dirty="0">
                <a:ln w="0"/>
                <a:solidFill>
                  <a:schemeClr val="tx1"/>
                </a:solidFill>
                <a:effectLst>
                  <a:outerShdw blurRad="38100" dist="19050" dir="2700000" algn="tl" rotWithShape="0">
                    <a:schemeClr val="dk1">
                      <a:alpha val="40000"/>
                    </a:schemeClr>
                  </a:outerShdw>
                </a:effectLst>
              </a:rPr>
              <a:t>Objective vs. Subjective </a:t>
            </a:r>
          </a:p>
        </p:txBody>
      </p:sp>
      <p:sp>
        <p:nvSpPr>
          <p:cNvPr id="28" name="TextBox 27">
            <a:extLst>
              <a:ext uri="{FF2B5EF4-FFF2-40B4-BE49-F238E27FC236}">
                <a16:creationId xmlns:a16="http://schemas.microsoft.com/office/drawing/2014/main" id="{2BD0A80B-DED7-458C-87F0-5D7339E1AF90}"/>
              </a:ext>
            </a:extLst>
          </p:cNvPr>
          <p:cNvSpPr txBox="1"/>
          <p:nvPr/>
        </p:nvSpPr>
        <p:spPr>
          <a:xfrm>
            <a:off x="2902844" y="3160471"/>
            <a:ext cx="2659810" cy="400110"/>
          </a:xfrm>
          <a:prstGeom prst="rect">
            <a:avLst/>
          </a:prstGeom>
          <a:noFill/>
        </p:spPr>
        <p:txBody>
          <a:bodyPr wrap="square" rtlCol="0">
            <a:spAutoFit/>
          </a:bodyPr>
          <a:lstStyle/>
          <a:p>
            <a:r>
              <a:rPr lang="en-CA" sz="2000" dirty="0"/>
              <a:t>        0        </a:t>
            </a:r>
            <a:r>
              <a:rPr lang="en-CA" sz="2000" dirty="0">
                <a:sym typeface="Wingdings" panose="05000000000000000000" pitchFamily="2" charset="2"/>
              </a:rPr>
              <a:t>      +1.0</a:t>
            </a:r>
            <a:endParaRPr lang="en-CA" sz="2000" dirty="0"/>
          </a:p>
        </p:txBody>
      </p:sp>
      <p:sp>
        <p:nvSpPr>
          <p:cNvPr id="29" name="Rectangle: Rounded Corners 28">
            <a:extLst>
              <a:ext uri="{FF2B5EF4-FFF2-40B4-BE49-F238E27FC236}">
                <a16:creationId xmlns:a16="http://schemas.microsoft.com/office/drawing/2014/main" id="{014FB6A5-9316-44FE-8FB6-86145647ACEF}"/>
              </a:ext>
            </a:extLst>
          </p:cNvPr>
          <p:cNvSpPr/>
          <p:nvPr/>
        </p:nvSpPr>
        <p:spPr>
          <a:xfrm>
            <a:off x="296260" y="3915176"/>
            <a:ext cx="2443280" cy="736325"/>
          </a:xfrm>
          <a:prstGeom prst="roundRect">
            <a:avLst/>
          </a:prstGeom>
          <a:noFill/>
          <a:ln w="57150" cap="flat" cmpd="sng" algn="ctr">
            <a:solidFill>
              <a:srgbClr val="00206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800" dirty="0">
                <a:ln w="0"/>
                <a:solidFill>
                  <a:schemeClr val="tx1"/>
                </a:solidFill>
                <a:effectLst>
                  <a:outerShdw blurRad="38100" dist="19050" dir="2700000" algn="tl" rotWithShape="0">
                    <a:schemeClr val="dk1">
                      <a:alpha val="40000"/>
                    </a:schemeClr>
                  </a:outerShdw>
                </a:effectLst>
              </a:rPr>
              <a:t>Modality</a:t>
            </a:r>
          </a:p>
        </p:txBody>
      </p:sp>
      <p:sp>
        <p:nvSpPr>
          <p:cNvPr id="30" name="Rectangle: Rounded Corners 29">
            <a:extLst>
              <a:ext uri="{FF2B5EF4-FFF2-40B4-BE49-F238E27FC236}">
                <a16:creationId xmlns:a16="http://schemas.microsoft.com/office/drawing/2014/main" id="{2065CE21-423D-4591-8795-A6A2EF243E62}"/>
              </a:ext>
            </a:extLst>
          </p:cNvPr>
          <p:cNvSpPr/>
          <p:nvPr/>
        </p:nvSpPr>
        <p:spPr>
          <a:xfrm>
            <a:off x="3000181" y="3703805"/>
            <a:ext cx="3042793" cy="736325"/>
          </a:xfrm>
          <a:prstGeom prst="roundRect">
            <a:avLst/>
          </a:prstGeom>
          <a:noFill/>
          <a:ln w="285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000" dirty="0">
                <a:ln w="0"/>
                <a:solidFill>
                  <a:schemeClr val="tx1"/>
                </a:solidFill>
                <a:effectLst>
                  <a:outerShdw blurRad="38100" dist="19050" dir="2700000" algn="tl" rotWithShape="0">
                    <a:schemeClr val="dk1">
                      <a:alpha val="40000"/>
                    </a:schemeClr>
                  </a:outerShdw>
                </a:effectLst>
              </a:rPr>
              <a:t>Uncertainty vs. Certainty </a:t>
            </a:r>
          </a:p>
        </p:txBody>
      </p:sp>
      <p:sp>
        <p:nvSpPr>
          <p:cNvPr id="24" name="TextBox 23">
            <a:extLst>
              <a:ext uri="{FF2B5EF4-FFF2-40B4-BE49-F238E27FC236}">
                <a16:creationId xmlns:a16="http://schemas.microsoft.com/office/drawing/2014/main" id="{4C99E6B3-13F4-4343-9949-ABA8C3E45997}"/>
              </a:ext>
            </a:extLst>
          </p:cNvPr>
          <p:cNvSpPr txBox="1"/>
          <p:nvPr/>
        </p:nvSpPr>
        <p:spPr>
          <a:xfrm>
            <a:off x="3350360" y="4262766"/>
            <a:ext cx="2443280" cy="400110"/>
          </a:xfrm>
          <a:prstGeom prst="rect">
            <a:avLst/>
          </a:prstGeom>
          <a:noFill/>
        </p:spPr>
        <p:txBody>
          <a:bodyPr wrap="square" rtlCol="0">
            <a:spAutoFit/>
          </a:bodyPr>
          <a:lstStyle/>
          <a:p>
            <a:r>
              <a:rPr lang="en-CA" sz="2000" dirty="0"/>
              <a:t>    -1.0     </a:t>
            </a:r>
            <a:r>
              <a:rPr lang="en-CA" sz="2000" dirty="0">
                <a:sym typeface="Wingdings" panose="05000000000000000000" pitchFamily="2" charset="2"/>
              </a:rPr>
              <a:t>     +1.0</a:t>
            </a:r>
            <a:endParaRPr lang="en-CA" sz="2000" dirty="0"/>
          </a:p>
        </p:txBody>
      </p:sp>
      <p:grpSp>
        <p:nvGrpSpPr>
          <p:cNvPr id="26" name="Group 25">
            <a:extLst>
              <a:ext uri="{FF2B5EF4-FFF2-40B4-BE49-F238E27FC236}">
                <a16:creationId xmlns:a16="http://schemas.microsoft.com/office/drawing/2014/main" id="{0F9DF52E-9BD7-46BD-AE06-06BCD5CAE790}"/>
              </a:ext>
            </a:extLst>
          </p:cNvPr>
          <p:cNvGrpSpPr/>
          <p:nvPr/>
        </p:nvGrpSpPr>
        <p:grpSpPr>
          <a:xfrm>
            <a:off x="5865599" y="856149"/>
            <a:ext cx="2659810" cy="603591"/>
            <a:chOff x="304800" y="793239"/>
            <a:chExt cx="4267200" cy="1830240"/>
          </a:xfrm>
        </p:grpSpPr>
        <p:sp>
          <p:nvSpPr>
            <p:cNvPr id="31" name="Rectangle: Rounded Corners 30">
              <a:extLst>
                <a:ext uri="{FF2B5EF4-FFF2-40B4-BE49-F238E27FC236}">
                  <a16:creationId xmlns:a16="http://schemas.microsoft.com/office/drawing/2014/main" id="{E35B6C6B-C6E5-4DA7-930E-C90C1E63BC4D}"/>
                </a:ext>
              </a:extLst>
            </p:cNvPr>
            <p:cNvSpPr/>
            <p:nvPr/>
          </p:nvSpPr>
          <p:spPr>
            <a:xfrm>
              <a:off x="304800" y="793239"/>
              <a:ext cx="4267200" cy="183024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2" name="Rectangle: Rounded Corners 4">
              <a:extLst>
                <a:ext uri="{FF2B5EF4-FFF2-40B4-BE49-F238E27FC236}">
                  <a16:creationId xmlns:a16="http://schemas.microsoft.com/office/drawing/2014/main" id="{F36EFBC2-2D2F-4B44-ACC2-AA88AA2D1AB7}"/>
                </a:ext>
              </a:extLst>
            </p:cNvPr>
            <p:cNvSpPr txBox="1"/>
            <p:nvPr/>
          </p:nvSpPr>
          <p:spPr>
            <a:xfrm>
              <a:off x="394145" y="882584"/>
              <a:ext cx="4088510" cy="1651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ctr" defTabSz="2755900">
                <a:lnSpc>
                  <a:spcPct val="90000"/>
                </a:lnSpc>
                <a:spcBef>
                  <a:spcPct val="0"/>
                </a:spcBef>
                <a:spcAft>
                  <a:spcPct val="35000"/>
                </a:spcAft>
                <a:buNone/>
              </a:pPr>
              <a:r>
                <a:rPr lang="en-CA" sz="3200" kern="1200" dirty="0"/>
                <a:t>I love UBC</a:t>
              </a:r>
            </a:p>
          </p:txBody>
        </p:sp>
      </p:grpSp>
      <p:grpSp>
        <p:nvGrpSpPr>
          <p:cNvPr id="34" name="Group 33">
            <a:extLst>
              <a:ext uri="{FF2B5EF4-FFF2-40B4-BE49-F238E27FC236}">
                <a16:creationId xmlns:a16="http://schemas.microsoft.com/office/drawing/2014/main" id="{6133A342-551C-4B3F-B2E8-6B7E10397026}"/>
              </a:ext>
            </a:extLst>
          </p:cNvPr>
          <p:cNvGrpSpPr/>
          <p:nvPr/>
        </p:nvGrpSpPr>
        <p:grpSpPr>
          <a:xfrm>
            <a:off x="7201736" y="2724455"/>
            <a:ext cx="872443" cy="872443"/>
            <a:chOff x="2513707" y="1497707"/>
            <a:chExt cx="1068585" cy="1068585"/>
          </a:xfrm>
        </p:grpSpPr>
        <p:sp>
          <p:nvSpPr>
            <p:cNvPr id="48" name="Oval 47">
              <a:extLst>
                <a:ext uri="{FF2B5EF4-FFF2-40B4-BE49-F238E27FC236}">
                  <a16:creationId xmlns:a16="http://schemas.microsoft.com/office/drawing/2014/main" id="{FCC4E842-E4B1-45F6-9B74-4A7B9E0C52B3}"/>
                </a:ext>
              </a:extLst>
            </p:cNvPr>
            <p:cNvSpPr/>
            <p:nvPr/>
          </p:nvSpPr>
          <p:spPr>
            <a:xfrm>
              <a:off x="2513707" y="1497707"/>
              <a:ext cx="1068585" cy="1068585"/>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9" name="Oval 4">
              <a:extLst>
                <a:ext uri="{FF2B5EF4-FFF2-40B4-BE49-F238E27FC236}">
                  <a16:creationId xmlns:a16="http://schemas.microsoft.com/office/drawing/2014/main" id="{60934DAA-2368-4F2C-95A6-C43E9802D1EF}"/>
                </a:ext>
              </a:extLst>
            </p:cNvPr>
            <p:cNvSpPr txBox="1"/>
            <p:nvPr/>
          </p:nvSpPr>
          <p:spPr>
            <a:xfrm>
              <a:off x="2670198" y="1654198"/>
              <a:ext cx="755603" cy="755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2200" kern="1200" dirty="0"/>
                <a:t>0.75</a:t>
              </a:r>
            </a:p>
          </p:txBody>
        </p:sp>
      </p:grpSp>
      <p:grpSp>
        <p:nvGrpSpPr>
          <p:cNvPr id="36" name="Group 35">
            <a:extLst>
              <a:ext uri="{FF2B5EF4-FFF2-40B4-BE49-F238E27FC236}">
                <a16:creationId xmlns:a16="http://schemas.microsoft.com/office/drawing/2014/main" id="{054BB0A0-19B5-4DC2-9A77-1C1DF5D2DEA9}"/>
              </a:ext>
            </a:extLst>
          </p:cNvPr>
          <p:cNvGrpSpPr/>
          <p:nvPr/>
        </p:nvGrpSpPr>
        <p:grpSpPr>
          <a:xfrm rot="5400000">
            <a:off x="6360998" y="1538576"/>
            <a:ext cx="363319" cy="902618"/>
            <a:chOff x="2866340" y="1177548"/>
            <a:chExt cx="363319" cy="226246"/>
          </a:xfrm>
        </p:grpSpPr>
        <p:sp>
          <p:nvSpPr>
            <p:cNvPr id="46" name="Arrow: Right 45">
              <a:extLst>
                <a:ext uri="{FF2B5EF4-FFF2-40B4-BE49-F238E27FC236}">
                  <a16:creationId xmlns:a16="http://schemas.microsoft.com/office/drawing/2014/main" id="{CB23C50B-D97B-484F-AD7D-8FADE18B0CC5}"/>
                </a:ext>
              </a:extLst>
            </p:cNvPr>
            <p:cNvSpPr/>
            <p:nvPr/>
          </p:nvSpPr>
          <p:spPr>
            <a:xfrm rot="16200000">
              <a:off x="2934877" y="1109011"/>
              <a:ext cx="226245" cy="363319"/>
            </a:xfrm>
            <a:prstGeom prst="righ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7" name="Arrow: Right 6">
              <a:extLst>
                <a:ext uri="{FF2B5EF4-FFF2-40B4-BE49-F238E27FC236}">
                  <a16:creationId xmlns:a16="http://schemas.microsoft.com/office/drawing/2014/main" id="{0CA5C4C5-BC3F-432D-A6E1-D576459AA973}"/>
                </a:ext>
              </a:extLst>
            </p:cNvPr>
            <p:cNvSpPr txBox="1"/>
            <p:nvPr/>
          </p:nvSpPr>
          <p:spPr>
            <a:xfrm rot="16200000">
              <a:off x="3019420" y="1215612"/>
              <a:ext cx="158372" cy="2179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p:txBody>
        </p:sp>
      </p:grpSp>
      <p:grpSp>
        <p:nvGrpSpPr>
          <p:cNvPr id="37" name="Group 36">
            <a:extLst>
              <a:ext uri="{FF2B5EF4-FFF2-40B4-BE49-F238E27FC236}">
                <a16:creationId xmlns:a16="http://schemas.microsoft.com/office/drawing/2014/main" id="{9B39FF2E-DBEF-4F83-8AFE-168A428034A2}"/>
              </a:ext>
            </a:extLst>
          </p:cNvPr>
          <p:cNvGrpSpPr/>
          <p:nvPr/>
        </p:nvGrpSpPr>
        <p:grpSpPr>
          <a:xfrm>
            <a:off x="7231692" y="1606512"/>
            <a:ext cx="812533" cy="812533"/>
            <a:chOff x="2513707" y="2243"/>
            <a:chExt cx="1068585" cy="1068585"/>
          </a:xfrm>
        </p:grpSpPr>
        <p:sp>
          <p:nvSpPr>
            <p:cNvPr id="44" name="Oval 43">
              <a:extLst>
                <a:ext uri="{FF2B5EF4-FFF2-40B4-BE49-F238E27FC236}">
                  <a16:creationId xmlns:a16="http://schemas.microsoft.com/office/drawing/2014/main" id="{0FE0CE2F-C15F-4DBE-910F-FCA5391CA74B}"/>
                </a:ext>
              </a:extLst>
            </p:cNvPr>
            <p:cNvSpPr/>
            <p:nvPr/>
          </p:nvSpPr>
          <p:spPr>
            <a:xfrm>
              <a:off x="2513707" y="2243"/>
              <a:ext cx="1068585" cy="1068585"/>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5" name="Oval 8">
              <a:extLst>
                <a:ext uri="{FF2B5EF4-FFF2-40B4-BE49-F238E27FC236}">
                  <a16:creationId xmlns:a16="http://schemas.microsoft.com/office/drawing/2014/main" id="{8EC7D904-09BE-4AAF-9247-C26CBDAE7B9D}"/>
                </a:ext>
              </a:extLst>
            </p:cNvPr>
            <p:cNvSpPr txBox="1"/>
            <p:nvPr/>
          </p:nvSpPr>
          <p:spPr>
            <a:xfrm>
              <a:off x="2670198" y="158734"/>
              <a:ext cx="755603" cy="755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2900" kern="1200" dirty="0"/>
                <a:t>1</a:t>
              </a:r>
            </a:p>
          </p:txBody>
        </p:sp>
      </p:grpSp>
      <p:grpSp>
        <p:nvGrpSpPr>
          <p:cNvPr id="38" name="Group 37">
            <a:extLst>
              <a:ext uri="{FF2B5EF4-FFF2-40B4-BE49-F238E27FC236}">
                <a16:creationId xmlns:a16="http://schemas.microsoft.com/office/drawing/2014/main" id="{C2DDBFF7-D2F4-4CC6-BED3-42DC69C2A3E7}"/>
              </a:ext>
            </a:extLst>
          </p:cNvPr>
          <p:cNvGrpSpPr/>
          <p:nvPr/>
        </p:nvGrpSpPr>
        <p:grpSpPr>
          <a:xfrm rot="16200000">
            <a:off x="6342603" y="3875353"/>
            <a:ext cx="400110" cy="902619"/>
            <a:chOff x="2866340" y="2660206"/>
            <a:chExt cx="363319" cy="226245"/>
          </a:xfrm>
          <a:solidFill>
            <a:schemeClr val="accent4">
              <a:lumMod val="75000"/>
            </a:schemeClr>
          </a:solidFill>
        </p:grpSpPr>
        <p:sp>
          <p:nvSpPr>
            <p:cNvPr id="42" name="Arrow: Right 41">
              <a:extLst>
                <a:ext uri="{FF2B5EF4-FFF2-40B4-BE49-F238E27FC236}">
                  <a16:creationId xmlns:a16="http://schemas.microsoft.com/office/drawing/2014/main" id="{BB217C53-53BE-4E22-BE06-2A1BA27231DE}"/>
                </a:ext>
              </a:extLst>
            </p:cNvPr>
            <p:cNvSpPr/>
            <p:nvPr/>
          </p:nvSpPr>
          <p:spPr>
            <a:xfrm rot="5400000">
              <a:off x="2934877" y="2591669"/>
              <a:ext cx="226245" cy="363319"/>
            </a:xfrm>
            <a:prstGeom prst="rightArrow">
              <a:avLst>
                <a:gd name="adj1" fmla="val 60000"/>
                <a:gd name="adj2" fmla="val 50000"/>
              </a:avLst>
            </a:prstGeom>
            <a:grpFill/>
          </p:spPr>
          <p:style>
            <a:lnRef idx="0">
              <a:schemeClr val="lt1">
                <a:hueOff val="0"/>
                <a:satOff val="0"/>
                <a:lumOff val="0"/>
                <a:alphaOff val="0"/>
              </a:schemeClr>
            </a:lnRef>
            <a:fillRef idx="1">
              <a:schemeClr val="accent3">
                <a:hueOff val="-1755443"/>
                <a:satOff val="28228"/>
                <a:lumOff val="-4314"/>
                <a:alphaOff val="0"/>
              </a:schemeClr>
            </a:fillRef>
            <a:effectRef idx="0">
              <a:schemeClr val="accent3">
                <a:hueOff val="-1755443"/>
                <a:satOff val="28228"/>
                <a:lumOff val="-4314"/>
                <a:alphaOff val="0"/>
              </a:schemeClr>
            </a:effectRef>
            <a:fontRef idx="minor">
              <a:schemeClr val="lt1"/>
            </a:fontRef>
          </p:style>
        </p:sp>
        <p:sp>
          <p:nvSpPr>
            <p:cNvPr id="43" name="Arrow: Right 10">
              <a:extLst>
                <a:ext uri="{FF2B5EF4-FFF2-40B4-BE49-F238E27FC236}">
                  <a16:creationId xmlns:a16="http://schemas.microsoft.com/office/drawing/2014/main" id="{BE89483F-A309-4E44-98B0-A254BF82458A}"/>
                </a:ext>
              </a:extLst>
            </p:cNvPr>
            <p:cNvSpPr txBox="1"/>
            <p:nvPr/>
          </p:nvSpPr>
          <p:spPr>
            <a:xfrm rot="5400000">
              <a:off x="2968814" y="2630397"/>
              <a:ext cx="158372" cy="21799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p:txBody>
        </p:sp>
      </p:grpSp>
      <p:grpSp>
        <p:nvGrpSpPr>
          <p:cNvPr id="39" name="Group 38">
            <a:extLst>
              <a:ext uri="{FF2B5EF4-FFF2-40B4-BE49-F238E27FC236}">
                <a16:creationId xmlns:a16="http://schemas.microsoft.com/office/drawing/2014/main" id="{6C8885E9-C78B-4A35-9C6E-55F2F86419D2}"/>
              </a:ext>
            </a:extLst>
          </p:cNvPr>
          <p:cNvGrpSpPr/>
          <p:nvPr/>
        </p:nvGrpSpPr>
        <p:grpSpPr>
          <a:xfrm>
            <a:off x="7231692" y="3890442"/>
            <a:ext cx="872443" cy="872443"/>
            <a:chOff x="2513707" y="2993170"/>
            <a:chExt cx="1068585" cy="1068585"/>
          </a:xfrm>
          <a:solidFill>
            <a:schemeClr val="accent4">
              <a:lumMod val="75000"/>
            </a:schemeClr>
          </a:solidFill>
        </p:grpSpPr>
        <p:sp>
          <p:nvSpPr>
            <p:cNvPr id="40" name="Oval 39">
              <a:extLst>
                <a:ext uri="{FF2B5EF4-FFF2-40B4-BE49-F238E27FC236}">
                  <a16:creationId xmlns:a16="http://schemas.microsoft.com/office/drawing/2014/main" id="{5CB50D15-B0F6-4F1B-9511-298FB0BC0691}"/>
                </a:ext>
              </a:extLst>
            </p:cNvPr>
            <p:cNvSpPr/>
            <p:nvPr/>
          </p:nvSpPr>
          <p:spPr>
            <a:xfrm>
              <a:off x="2513707" y="2993170"/>
              <a:ext cx="1068585" cy="1068585"/>
            </a:xfrm>
            <a:prstGeom prst="ellipse">
              <a:avLst/>
            </a:prstGeom>
            <a:grpFill/>
          </p:spPr>
          <p:style>
            <a:lnRef idx="2">
              <a:schemeClr val="lt1">
                <a:hueOff val="0"/>
                <a:satOff val="0"/>
                <a:lumOff val="0"/>
                <a:alphaOff val="0"/>
              </a:schemeClr>
            </a:lnRef>
            <a:fillRef idx="1">
              <a:schemeClr val="accent3">
                <a:hueOff val="-1755443"/>
                <a:satOff val="28228"/>
                <a:lumOff val="-4314"/>
                <a:alphaOff val="0"/>
              </a:schemeClr>
            </a:fillRef>
            <a:effectRef idx="0">
              <a:schemeClr val="accent3">
                <a:hueOff val="-1755443"/>
                <a:satOff val="28228"/>
                <a:lumOff val="-4314"/>
                <a:alphaOff val="0"/>
              </a:schemeClr>
            </a:effectRef>
            <a:fontRef idx="minor">
              <a:schemeClr val="lt1"/>
            </a:fontRef>
          </p:style>
        </p:sp>
        <p:sp>
          <p:nvSpPr>
            <p:cNvPr id="41" name="Oval 12">
              <a:extLst>
                <a:ext uri="{FF2B5EF4-FFF2-40B4-BE49-F238E27FC236}">
                  <a16:creationId xmlns:a16="http://schemas.microsoft.com/office/drawing/2014/main" id="{4381CD19-9415-432B-ADCF-5C3E94E0C65B}"/>
                </a:ext>
              </a:extLst>
            </p:cNvPr>
            <p:cNvSpPr txBox="1"/>
            <p:nvPr/>
          </p:nvSpPr>
          <p:spPr>
            <a:xfrm>
              <a:off x="2670198" y="3149661"/>
              <a:ext cx="755603" cy="7556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2900" kern="1200" dirty="0"/>
                <a:t>0.5</a:t>
              </a:r>
            </a:p>
          </p:txBody>
        </p:sp>
      </p:grpSp>
      <p:grpSp>
        <p:nvGrpSpPr>
          <p:cNvPr id="50" name="Group 49">
            <a:extLst>
              <a:ext uri="{FF2B5EF4-FFF2-40B4-BE49-F238E27FC236}">
                <a16:creationId xmlns:a16="http://schemas.microsoft.com/office/drawing/2014/main" id="{2B163586-6D59-4817-82C8-80CCADBADB89}"/>
              </a:ext>
            </a:extLst>
          </p:cNvPr>
          <p:cNvGrpSpPr/>
          <p:nvPr/>
        </p:nvGrpSpPr>
        <p:grpSpPr>
          <a:xfrm rot="16200000">
            <a:off x="6342602" y="2641549"/>
            <a:ext cx="400110" cy="902619"/>
            <a:chOff x="2866340" y="2660206"/>
            <a:chExt cx="363319" cy="226245"/>
          </a:xfrm>
          <a:solidFill>
            <a:schemeClr val="accent5">
              <a:lumMod val="75000"/>
            </a:schemeClr>
          </a:solidFill>
        </p:grpSpPr>
        <p:sp>
          <p:nvSpPr>
            <p:cNvPr id="51" name="Arrow: Right 50">
              <a:extLst>
                <a:ext uri="{FF2B5EF4-FFF2-40B4-BE49-F238E27FC236}">
                  <a16:creationId xmlns:a16="http://schemas.microsoft.com/office/drawing/2014/main" id="{CAE8D65A-7548-4203-BA01-3C63D23640EF}"/>
                </a:ext>
              </a:extLst>
            </p:cNvPr>
            <p:cNvSpPr/>
            <p:nvPr/>
          </p:nvSpPr>
          <p:spPr>
            <a:xfrm rot="5400000">
              <a:off x="2934877" y="2591669"/>
              <a:ext cx="226245" cy="363319"/>
            </a:xfrm>
            <a:prstGeom prst="rightArrow">
              <a:avLst>
                <a:gd name="adj1" fmla="val 60000"/>
                <a:gd name="adj2" fmla="val 50000"/>
              </a:avLst>
            </a:prstGeom>
            <a:grpFill/>
          </p:spPr>
          <p:style>
            <a:lnRef idx="0">
              <a:schemeClr val="lt1">
                <a:hueOff val="0"/>
                <a:satOff val="0"/>
                <a:lumOff val="0"/>
                <a:alphaOff val="0"/>
              </a:schemeClr>
            </a:lnRef>
            <a:fillRef idx="1">
              <a:schemeClr val="accent3">
                <a:hueOff val="-1755443"/>
                <a:satOff val="28228"/>
                <a:lumOff val="-4314"/>
                <a:alphaOff val="0"/>
              </a:schemeClr>
            </a:fillRef>
            <a:effectRef idx="0">
              <a:schemeClr val="accent3">
                <a:hueOff val="-1755443"/>
                <a:satOff val="28228"/>
                <a:lumOff val="-4314"/>
                <a:alphaOff val="0"/>
              </a:schemeClr>
            </a:effectRef>
            <a:fontRef idx="minor">
              <a:schemeClr val="lt1"/>
            </a:fontRef>
          </p:style>
        </p:sp>
        <p:sp>
          <p:nvSpPr>
            <p:cNvPr id="52" name="Arrow: Right 10">
              <a:extLst>
                <a:ext uri="{FF2B5EF4-FFF2-40B4-BE49-F238E27FC236}">
                  <a16:creationId xmlns:a16="http://schemas.microsoft.com/office/drawing/2014/main" id="{8B1B80FB-5BFD-443C-BB22-FE85488D7E91}"/>
                </a:ext>
              </a:extLst>
            </p:cNvPr>
            <p:cNvSpPr txBox="1"/>
            <p:nvPr/>
          </p:nvSpPr>
          <p:spPr>
            <a:xfrm rot="5400000">
              <a:off x="2968814" y="2630397"/>
              <a:ext cx="158372" cy="21799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p:txBody>
        </p:sp>
      </p:grpSp>
    </p:spTree>
    <p:extLst>
      <p:ext uri="{BB962C8B-B14F-4D97-AF65-F5344CB8AC3E}">
        <p14:creationId xmlns:p14="http://schemas.microsoft.com/office/powerpoint/2010/main" val="2026603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randombar(horizontal)">
                                      <p:cBhvr>
                                        <p:cTn id="13" dur="500"/>
                                        <p:tgtEl>
                                          <p:spTgt spid="36"/>
                                        </p:tgtEl>
                                      </p:cBhvr>
                                    </p:animEffect>
                                  </p:childTnLst>
                                </p:cTn>
                              </p:par>
                              <p:par>
                                <p:cTn id="14" presetID="14" presetClass="entr" presetSubtype="1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randombar(horizontal)">
                                      <p:cBhvr>
                                        <p:cTn id="16" dur="500"/>
                                        <p:tgtEl>
                                          <p:spTgt spid="37"/>
                                        </p:tgtEl>
                                      </p:cBhvr>
                                    </p:animEffect>
                                  </p:childTnLst>
                                </p:cTn>
                              </p:par>
                              <p:par>
                                <p:cTn id="17" presetID="14" presetClass="entr" presetSubtype="1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randombar(horizontal)">
                                      <p:cBhvr>
                                        <p:cTn id="19" dur="500"/>
                                        <p:tgtEl>
                                          <p:spTgt spid="38"/>
                                        </p:tgtEl>
                                      </p:cBhvr>
                                    </p:animEffect>
                                  </p:childTnLst>
                                </p:cTn>
                              </p:par>
                              <p:par>
                                <p:cTn id="20" presetID="14" presetClass="entr" presetSubtype="1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randombar(horizontal)">
                                      <p:cBhvr>
                                        <p:cTn id="22" dur="500"/>
                                        <p:tgtEl>
                                          <p:spTgt spid="39"/>
                                        </p:tgtEl>
                                      </p:cBhvr>
                                    </p:animEffect>
                                  </p:childTnLst>
                                </p:cTn>
                              </p:par>
                              <p:par>
                                <p:cTn id="23" presetID="14" presetClass="entr" presetSubtype="1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randombar(horizontal)">
                                      <p:cBhvr>
                                        <p:cTn id="2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Method: Modelling</a:t>
            </a:r>
          </a:p>
        </p:txBody>
      </p:sp>
      <p:sp>
        <p:nvSpPr>
          <p:cNvPr id="5" name="Text Placeholder 4"/>
          <p:cNvSpPr>
            <a:spLocks noGrp="1"/>
          </p:cNvSpPr>
          <p:nvPr>
            <p:ph type="body" idx="4294967295"/>
          </p:nvPr>
        </p:nvSpPr>
        <p:spPr>
          <a:xfrm>
            <a:off x="-314560" y="983626"/>
            <a:ext cx="4098109" cy="674031"/>
          </a:xfrm>
          <a:prstGeom prst="rect">
            <a:avLst/>
          </a:prstGeom>
        </p:spPr>
        <p:txBody>
          <a:bodyPr/>
          <a:lstStyle/>
          <a:p>
            <a:r>
              <a:rPr lang="en-US" b="1" dirty="0">
                <a:latin typeface="Arial Black" panose="020B0A04020102020204" pitchFamily="34" charset="0"/>
                <a:cs typeface="Aharoni" panose="020B0604020202020204" pitchFamily="2" charset="-79"/>
              </a:rPr>
              <a:t>Sentiment Analysis</a:t>
            </a:r>
          </a:p>
        </p:txBody>
      </p:sp>
      <p:sp>
        <p:nvSpPr>
          <p:cNvPr id="11" name="Rectangle: Rounded Corners 10">
            <a:extLst>
              <a:ext uri="{FF2B5EF4-FFF2-40B4-BE49-F238E27FC236}">
                <a16:creationId xmlns:a16="http://schemas.microsoft.com/office/drawing/2014/main" id="{BBC56B60-8635-468C-B410-57C6979BEA11}"/>
              </a:ext>
            </a:extLst>
          </p:cNvPr>
          <p:cNvSpPr/>
          <p:nvPr/>
        </p:nvSpPr>
        <p:spPr>
          <a:xfrm>
            <a:off x="296260" y="1659238"/>
            <a:ext cx="2443280" cy="736325"/>
          </a:xfrm>
          <a:prstGeom prst="roundRect">
            <a:avLst/>
          </a:prstGeom>
          <a:noFill/>
          <a:ln w="57150" cap="flat" cmpd="sng" algn="ctr">
            <a:solidFill>
              <a:srgbClr val="00206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800" dirty="0">
                <a:ln w="0"/>
                <a:solidFill>
                  <a:schemeClr val="tx1"/>
                </a:solidFill>
                <a:effectLst>
                  <a:outerShdw blurRad="38100" dist="19050" dir="2700000" algn="tl" rotWithShape="0">
                    <a:schemeClr val="dk1">
                      <a:alpha val="40000"/>
                    </a:schemeClr>
                  </a:outerShdw>
                </a:effectLst>
              </a:rPr>
              <a:t>Polarity</a:t>
            </a:r>
          </a:p>
        </p:txBody>
      </p:sp>
      <p:sp>
        <p:nvSpPr>
          <p:cNvPr id="13" name="Rectangle: Rounded Corners 12">
            <a:extLst>
              <a:ext uri="{FF2B5EF4-FFF2-40B4-BE49-F238E27FC236}">
                <a16:creationId xmlns:a16="http://schemas.microsoft.com/office/drawing/2014/main" id="{64686691-E382-4317-9395-AE73BEF8D673}"/>
              </a:ext>
            </a:extLst>
          </p:cNvPr>
          <p:cNvSpPr/>
          <p:nvPr/>
        </p:nvSpPr>
        <p:spPr>
          <a:xfrm>
            <a:off x="305753" y="2787207"/>
            <a:ext cx="2443280" cy="736325"/>
          </a:xfrm>
          <a:prstGeom prst="roundRect">
            <a:avLst/>
          </a:prstGeom>
          <a:noFill/>
          <a:ln w="57150" cap="flat" cmpd="sng" algn="ctr">
            <a:solidFill>
              <a:srgbClr val="00206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800" dirty="0">
                <a:ln w="0"/>
                <a:solidFill>
                  <a:schemeClr val="tx1"/>
                </a:solidFill>
                <a:effectLst>
                  <a:outerShdw blurRad="38100" dist="19050" dir="2700000" algn="tl" rotWithShape="0">
                    <a:schemeClr val="dk1">
                      <a:alpha val="40000"/>
                    </a:schemeClr>
                  </a:outerShdw>
                </a:effectLst>
              </a:rPr>
              <a:t>Subjectivity</a:t>
            </a:r>
          </a:p>
        </p:txBody>
      </p:sp>
      <p:sp>
        <p:nvSpPr>
          <p:cNvPr id="15" name="Rectangle: Rounded Corners 14">
            <a:extLst>
              <a:ext uri="{FF2B5EF4-FFF2-40B4-BE49-F238E27FC236}">
                <a16:creationId xmlns:a16="http://schemas.microsoft.com/office/drawing/2014/main" id="{1961EDEE-3A56-442F-8199-B0DB2CC19BF7}"/>
              </a:ext>
            </a:extLst>
          </p:cNvPr>
          <p:cNvSpPr/>
          <p:nvPr/>
        </p:nvSpPr>
        <p:spPr>
          <a:xfrm>
            <a:off x="2957768" y="1455270"/>
            <a:ext cx="2549962" cy="736325"/>
          </a:xfrm>
          <a:prstGeom prst="roundRect">
            <a:avLst/>
          </a:prstGeom>
          <a:noFill/>
          <a:ln w="285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000" dirty="0">
                <a:ln w="0"/>
                <a:solidFill>
                  <a:schemeClr val="tx1"/>
                </a:solidFill>
                <a:effectLst>
                  <a:outerShdw blurRad="38100" dist="19050" dir="2700000" algn="tl" rotWithShape="0">
                    <a:schemeClr val="dk1">
                      <a:alpha val="40000"/>
                    </a:schemeClr>
                  </a:outerShdw>
                </a:effectLst>
              </a:rPr>
              <a:t>Negative vs. Positive</a:t>
            </a:r>
          </a:p>
        </p:txBody>
      </p:sp>
      <p:sp>
        <p:nvSpPr>
          <p:cNvPr id="22" name="TextBox 21">
            <a:extLst>
              <a:ext uri="{FF2B5EF4-FFF2-40B4-BE49-F238E27FC236}">
                <a16:creationId xmlns:a16="http://schemas.microsoft.com/office/drawing/2014/main" id="{4EC15062-46B2-4AF1-9C8B-1843C9E1DA1C}"/>
              </a:ext>
            </a:extLst>
          </p:cNvPr>
          <p:cNvSpPr txBox="1"/>
          <p:nvPr/>
        </p:nvSpPr>
        <p:spPr>
          <a:xfrm>
            <a:off x="3003631" y="2066982"/>
            <a:ext cx="2443280" cy="400110"/>
          </a:xfrm>
          <a:prstGeom prst="rect">
            <a:avLst/>
          </a:prstGeom>
          <a:noFill/>
        </p:spPr>
        <p:txBody>
          <a:bodyPr wrap="square" rtlCol="0">
            <a:spAutoFit/>
          </a:bodyPr>
          <a:lstStyle/>
          <a:p>
            <a:r>
              <a:rPr lang="en-CA" sz="2000" dirty="0"/>
              <a:t>   -1.0     </a:t>
            </a:r>
            <a:r>
              <a:rPr lang="en-CA" sz="2000" dirty="0">
                <a:sym typeface="Wingdings" panose="05000000000000000000" pitchFamily="2" charset="2"/>
              </a:rPr>
              <a:t>   +1.0</a:t>
            </a:r>
            <a:endParaRPr lang="en-CA" sz="2000" dirty="0"/>
          </a:p>
        </p:txBody>
      </p:sp>
      <p:sp>
        <p:nvSpPr>
          <p:cNvPr id="23" name="Rectangle: Rounded Corners 22">
            <a:extLst>
              <a:ext uri="{FF2B5EF4-FFF2-40B4-BE49-F238E27FC236}">
                <a16:creationId xmlns:a16="http://schemas.microsoft.com/office/drawing/2014/main" id="{087B3AA3-466D-4C48-A237-E40062E70F1D}"/>
              </a:ext>
            </a:extLst>
          </p:cNvPr>
          <p:cNvSpPr/>
          <p:nvPr/>
        </p:nvSpPr>
        <p:spPr>
          <a:xfrm>
            <a:off x="3003631" y="2583743"/>
            <a:ext cx="2918835" cy="736325"/>
          </a:xfrm>
          <a:prstGeom prst="roundRect">
            <a:avLst/>
          </a:prstGeom>
          <a:noFill/>
          <a:ln w="285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000" dirty="0">
                <a:ln w="0"/>
                <a:solidFill>
                  <a:schemeClr val="tx1"/>
                </a:solidFill>
                <a:effectLst>
                  <a:outerShdw blurRad="38100" dist="19050" dir="2700000" algn="tl" rotWithShape="0">
                    <a:schemeClr val="dk1">
                      <a:alpha val="40000"/>
                    </a:schemeClr>
                  </a:outerShdw>
                </a:effectLst>
              </a:rPr>
              <a:t>Objective vs. Subjective </a:t>
            </a:r>
          </a:p>
        </p:txBody>
      </p:sp>
      <p:sp>
        <p:nvSpPr>
          <p:cNvPr id="28" name="TextBox 27">
            <a:extLst>
              <a:ext uri="{FF2B5EF4-FFF2-40B4-BE49-F238E27FC236}">
                <a16:creationId xmlns:a16="http://schemas.microsoft.com/office/drawing/2014/main" id="{2BD0A80B-DED7-458C-87F0-5D7339E1AF90}"/>
              </a:ext>
            </a:extLst>
          </p:cNvPr>
          <p:cNvSpPr txBox="1"/>
          <p:nvPr/>
        </p:nvSpPr>
        <p:spPr>
          <a:xfrm>
            <a:off x="2902844" y="3160471"/>
            <a:ext cx="2659810" cy="400110"/>
          </a:xfrm>
          <a:prstGeom prst="rect">
            <a:avLst/>
          </a:prstGeom>
          <a:noFill/>
        </p:spPr>
        <p:txBody>
          <a:bodyPr wrap="square" rtlCol="0">
            <a:spAutoFit/>
          </a:bodyPr>
          <a:lstStyle/>
          <a:p>
            <a:r>
              <a:rPr lang="en-CA" sz="2000" dirty="0"/>
              <a:t>        0        </a:t>
            </a:r>
            <a:r>
              <a:rPr lang="en-CA" sz="2000" dirty="0">
                <a:sym typeface="Wingdings" panose="05000000000000000000" pitchFamily="2" charset="2"/>
              </a:rPr>
              <a:t>      +1.0</a:t>
            </a:r>
            <a:endParaRPr lang="en-CA" sz="2000" dirty="0"/>
          </a:p>
        </p:txBody>
      </p:sp>
      <p:sp>
        <p:nvSpPr>
          <p:cNvPr id="29" name="Rectangle: Rounded Corners 28">
            <a:extLst>
              <a:ext uri="{FF2B5EF4-FFF2-40B4-BE49-F238E27FC236}">
                <a16:creationId xmlns:a16="http://schemas.microsoft.com/office/drawing/2014/main" id="{014FB6A5-9316-44FE-8FB6-86145647ACEF}"/>
              </a:ext>
            </a:extLst>
          </p:cNvPr>
          <p:cNvSpPr/>
          <p:nvPr/>
        </p:nvSpPr>
        <p:spPr>
          <a:xfrm>
            <a:off x="296260" y="3915176"/>
            <a:ext cx="2443280" cy="736325"/>
          </a:xfrm>
          <a:prstGeom prst="roundRect">
            <a:avLst/>
          </a:prstGeom>
          <a:noFill/>
          <a:ln w="57150" cap="flat" cmpd="sng" algn="ctr">
            <a:solidFill>
              <a:srgbClr val="00206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800" dirty="0">
                <a:ln w="0"/>
                <a:solidFill>
                  <a:schemeClr val="tx1"/>
                </a:solidFill>
                <a:effectLst>
                  <a:outerShdw blurRad="38100" dist="19050" dir="2700000" algn="tl" rotWithShape="0">
                    <a:schemeClr val="dk1">
                      <a:alpha val="40000"/>
                    </a:schemeClr>
                  </a:outerShdw>
                </a:effectLst>
              </a:rPr>
              <a:t>Modality</a:t>
            </a:r>
          </a:p>
        </p:txBody>
      </p:sp>
      <p:sp>
        <p:nvSpPr>
          <p:cNvPr id="30" name="Rectangle: Rounded Corners 29">
            <a:extLst>
              <a:ext uri="{FF2B5EF4-FFF2-40B4-BE49-F238E27FC236}">
                <a16:creationId xmlns:a16="http://schemas.microsoft.com/office/drawing/2014/main" id="{2065CE21-423D-4591-8795-A6A2EF243E62}"/>
              </a:ext>
            </a:extLst>
          </p:cNvPr>
          <p:cNvSpPr/>
          <p:nvPr/>
        </p:nvSpPr>
        <p:spPr>
          <a:xfrm>
            <a:off x="3000181" y="3703805"/>
            <a:ext cx="3042793" cy="736325"/>
          </a:xfrm>
          <a:prstGeom prst="roundRect">
            <a:avLst/>
          </a:prstGeom>
          <a:noFill/>
          <a:ln w="285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000" dirty="0">
                <a:ln w="0"/>
                <a:solidFill>
                  <a:schemeClr val="tx1"/>
                </a:solidFill>
                <a:effectLst>
                  <a:outerShdw blurRad="38100" dist="19050" dir="2700000" algn="tl" rotWithShape="0">
                    <a:schemeClr val="dk1">
                      <a:alpha val="40000"/>
                    </a:schemeClr>
                  </a:outerShdw>
                </a:effectLst>
              </a:rPr>
              <a:t>Uncertainty vs. Certainty </a:t>
            </a:r>
          </a:p>
        </p:txBody>
      </p:sp>
      <p:sp>
        <p:nvSpPr>
          <p:cNvPr id="24" name="TextBox 23">
            <a:extLst>
              <a:ext uri="{FF2B5EF4-FFF2-40B4-BE49-F238E27FC236}">
                <a16:creationId xmlns:a16="http://schemas.microsoft.com/office/drawing/2014/main" id="{4C99E6B3-13F4-4343-9949-ABA8C3E45997}"/>
              </a:ext>
            </a:extLst>
          </p:cNvPr>
          <p:cNvSpPr txBox="1"/>
          <p:nvPr/>
        </p:nvSpPr>
        <p:spPr>
          <a:xfrm>
            <a:off x="3350360" y="4262766"/>
            <a:ext cx="2443280" cy="400110"/>
          </a:xfrm>
          <a:prstGeom prst="rect">
            <a:avLst/>
          </a:prstGeom>
          <a:noFill/>
        </p:spPr>
        <p:txBody>
          <a:bodyPr wrap="square" rtlCol="0">
            <a:spAutoFit/>
          </a:bodyPr>
          <a:lstStyle/>
          <a:p>
            <a:r>
              <a:rPr lang="en-CA" sz="2000" dirty="0"/>
              <a:t>    -1.0     </a:t>
            </a:r>
            <a:r>
              <a:rPr lang="en-CA" sz="2000" dirty="0">
                <a:sym typeface="Wingdings" panose="05000000000000000000" pitchFamily="2" charset="2"/>
              </a:rPr>
              <a:t>     +1.0</a:t>
            </a:r>
            <a:endParaRPr lang="en-CA" sz="2000" dirty="0"/>
          </a:p>
        </p:txBody>
      </p:sp>
      <p:grpSp>
        <p:nvGrpSpPr>
          <p:cNvPr id="26" name="Group 25">
            <a:extLst>
              <a:ext uri="{FF2B5EF4-FFF2-40B4-BE49-F238E27FC236}">
                <a16:creationId xmlns:a16="http://schemas.microsoft.com/office/drawing/2014/main" id="{0F9DF52E-9BD7-46BD-AE06-06BCD5CAE790}"/>
              </a:ext>
            </a:extLst>
          </p:cNvPr>
          <p:cNvGrpSpPr/>
          <p:nvPr/>
        </p:nvGrpSpPr>
        <p:grpSpPr>
          <a:xfrm>
            <a:off x="5507730" y="926694"/>
            <a:ext cx="3520859" cy="533221"/>
            <a:chOff x="304800" y="793239"/>
            <a:chExt cx="4267200" cy="1830240"/>
          </a:xfrm>
        </p:grpSpPr>
        <p:sp>
          <p:nvSpPr>
            <p:cNvPr id="31" name="Rectangle: Rounded Corners 30">
              <a:extLst>
                <a:ext uri="{FF2B5EF4-FFF2-40B4-BE49-F238E27FC236}">
                  <a16:creationId xmlns:a16="http://schemas.microsoft.com/office/drawing/2014/main" id="{E35B6C6B-C6E5-4DA7-930E-C90C1E63BC4D}"/>
                </a:ext>
              </a:extLst>
            </p:cNvPr>
            <p:cNvSpPr/>
            <p:nvPr/>
          </p:nvSpPr>
          <p:spPr>
            <a:xfrm>
              <a:off x="304800" y="793239"/>
              <a:ext cx="4267200" cy="183024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2" name="Rectangle: Rounded Corners 4">
              <a:extLst>
                <a:ext uri="{FF2B5EF4-FFF2-40B4-BE49-F238E27FC236}">
                  <a16:creationId xmlns:a16="http://schemas.microsoft.com/office/drawing/2014/main" id="{F36EFBC2-2D2F-4B44-ACC2-AA88AA2D1AB7}"/>
                </a:ext>
              </a:extLst>
            </p:cNvPr>
            <p:cNvSpPr txBox="1"/>
            <p:nvPr/>
          </p:nvSpPr>
          <p:spPr>
            <a:xfrm>
              <a:off x="394144" y="882585"/>
              <a:ext cx="4088510" cy="16515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ctr" defTabSz="2755900">
                <a:lnSpc>
                  <a:spcPct val="90000"/>
                </a:lnSpc>
                <a:spcBef>
                  <a:spcPct val="0"/>
                </a:spcBef>
                <a:spcAft>
                  <a:spcPct val="35000"/>
                </a:spcAft>
                <a:buNone/>
              </a:pPr>
              <a:r>
                <a:rPr lang="en-CA" sz="2400" kern="1200" dirty="0"/>
                <a:t>I hope to get into UBC</a:t>
              </a:r>
            </a:p>
          </p:txBody>
        </p:sp>
      </p:grpSp>
      <p:grpSp>
        <p:nvGrpSpPr>
          <p:cNvPr id="34" name="Group 33">
            <a:extLst>
              <a:ext uri="{FF2B5EF4-FFF2-40B4-BE49-F238E27FC236}">
                <a16:creationId xmlns:a16="http://schemas.microsoft.com/office/drawing/2014/main" id="{6133A342-551C-4B3F-B2E8-6B7E10397026}"/>
              </a:ext>
            </a:extLst>
          </p:cNvPr>
          <p:cNvGrpSpPr/>
          <p:nvPr/>
        </p:nvGrpSpPr>
        <p:grpSpPr>
          <a:xfrm>
            <a:off x="7201736" y="2724455"/>
            <a:ext cx="872443" cy="872443"/>
            <a:chOff x="2513707" y="1497707"/>
            <a:chExt cx="1068585" cy="1068585"/>
          </a:xfrm>
        </p:grpSpPr>
        <p:sp>
          <p:nvSpPr>
            <p:cNvPr id="48" name="Oval 47">
              <a:extLst>
                <a:ext uri="{FF2B5EF4-FFF2-40B4-BE49-F238E27FC236}">
                  <a16:creationId xmlns:a16="http://schemas.microsoft.com/office/drawing/2014/main" id="{FCC4E842-E4B1-45F6-9B74-4A7B9E0C52B3}"/>
                </a:ext>
              </a:extLst>
            </p:cNvPr>
            <p:cNvSpPr/>
            <p:nvPr/>
          </p:nvSpPr>
          <p:spPr>
            <a:xfrm>
              <a:off x="2513707" y="1497707"/>
              <a:ext cx="1068585" cy="1068585"/>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9" name="Oval 4">
              <a:extLst>
                <a:ext uri="{FF2B5EF4-FFF2-40B4-BE49-F238E27FC236}">
                  <a16:creationId xmlns:a16="http://schemas.microsoft.com/office/drawing/2014/main" id="{60934DAA-2368-4F2C-95A6-C43E9802D1EF}"/>
                </a:ext>
              </a:extLst>
            </p:cNvPr>
            <p:cNvSpPr txBox="1"/>
            <p:nvPr/>
          </p:nvSpPr>
          <p:spPr>
            <a:xfrm>
              <a:off x="2670198" y="1654198"/>
              <a:ext cx="755603" cy="755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3200" kern="1200" dirty="0"/>
                <a:t>0</a:t>
              </a:r>
            </a:p>
          </p:txBody>
        </p:sp>
      </p:grpSp>
      <p:grpSp>
        <p:nvGrpSpPr>
          <p:cNvPr id="36" name="Group 35">
            <a:extLst>
              <a:ext uri="{FF2B5EF4-FFF2-40B4-BE49-F238E27FC236}">
                <a16:creationId xmlns:a16="http://schemas.microsoft.com/office/drawing/2014/main" id="{054BB0A0-19B5-4DC2-9A77-1C1DF5D2DEA9}"/>
              </a:ext>
            </a:extLst>
          </p:cNvPr>
          <p:cNvGrpSpPr/>
          <p:nvPr/>
        </p:nvGrpSpPr>
        <p:grpSpPr>
          <a:xfrm rot="5400000">
            <a:off x="6360998" y="1538576"/>
            <a:ext cx="363319" cy="902618"/>
            <a:chOff x="2866340" y="1177548"/>
            <a:chExt cx="363319" cy="226246"/>
          </a:xfrm>
        </p:grpSpPr>
        <p:sp>
          <p:nvSpPr>
            <p:cNvPr id="46" name="Arrow: Right 45">
              <a:extLst>
                <a:ext uri="{FF2B5EF4-FFF2-40B4-BE49-F238E27FC236}">
                  <a16:creationId xmlns:a16="http://schemas.microsoft.com/office/drawing/2014/main" id="{CB23C50B-D97B-484F-AD7D-8FADE18B0CC5}"/>
                </a:ext>
              </a:extLst>
            </p:cNvPr>
            <p:cNvSpPr/>
            <p:nvPr/>
          </p:nvSpPr>
          <p:spPr>
            <a:xfrm rot="16200000">
              <a:off x="2934877" y="1109011"/>
              <a:ext cx="226245" cy="363319"/>
            </a:xfrm>
            <a:prstGeom prst="righ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7" name="Arrow: Right 6">
              <a:extLst>
                <a:ext uri="{FF2B5EF4-FFF2-40B4-BE49-F238E27FC236}">
                  <a16:creationId xmlns:a16="http://schemas.microsoft.com/office/drawing/2014/main" id="{0CA5C4C5-BC3F-432D-A6E1-D576459AA973}"/>
                </a:ext>
              </a:extLst>
            </p:cNvPr>
            <p:cNvSpPr txBox="1"/>
            <p:nvPr/>
          </p:nvSpPr>
          <p:spPr>
            <a:xfrm rot="16200000">
              <a:off x="3019420" y="1215612"/>
              <a:ext cx="158372" cy="2179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p:txBody>
        </p:sp>
      </p:grpSp>
      <p:grpSp>
        <p:nvGrpSpPr>
          <p:cNvPr id="37" name="Group 36">
            <a:extLst>
              <a:ext uri="{FF2B5EF4-FFF2-40B4-BE49-F238E27FC236}">
                <a16:creationId xmlns:a16="http://schemas.microsoft.com/office/drawing/2014/main" id="{9B39FF2E-DBEF-4F83-8AFE-168A428034A2}"/>
              </a:ext>
            </a:extLst>
          </p:cNvPr>
          <p:cNvGrpSpPr/>
          <p:nvPr/>
        </p:nvGrpSpPr>
        <p:grpSpPr>
          <a:xfrm>
            <a:off x="7231692" y="1606512"/>
            <a:ext cx="812533" cy="812533"/>
            <a:chOff x="2513707" y="2243"/>
            <a:chExt cx="1068585" cy="1068585"/>
          </a:xfrm>
        </p:grpSpPr>
        <p:sp>
          <p:nvSpPr>
            <p:cNvPr id="44" name="Oval 43">
              <a:extLst>
                <a:ext uri="{FF2B5EF4-FFF2-40B4-BE49-F238E27FC236}">
                  <a16:creationId xmlns:a16="http://schemas.microsoft.com/office/drawing/2014/main" id="{0FE0CE2F-C15F-4DBE-910F-FCA5391CA74B}"/>
                </a:ext>
              </a:extLst>
            </p:cNvPr>
            <p:cNvSpPr/>
            <p:nvPr/>
          </p:nvSpPr>
          <p:spPr>
            <a:xfrm>
              <a:off x="2513707" y="2243"/>
              <a:ext cx="1068585" cy="1068585"/>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5" name="Oval 8">
              <a:extLst>
                <a:ext uri="{FF2B5EF4-FFF2-40B4-BE49-F238E27FC236}">
                  <a16:creationId xmlns:a16="http://schemas.microsoft.com/office/drawing/2014/main" id="{8EC7D904-09BE-4AAF-9247-C26CBDAE7B9D}"/>
                </a:ext>
              </a:extLst>
            </p:cNvPr>
            <p:cNvSpPr txBox="1"/>
            <p:nvPr/>
          </p:nvSpPr>
          <p:spPr>
            <a:xfrm>
              <a:off x="2670198" y="158734"/>
              <a:ext cx="755603" cy="755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2900" dirty="0"/>
                <a:t>0</a:t>
              </a:r>
              <a:endParaRPr lang="en-CA" sz="2900" kern="1200" dirty="0"/>
            </a:p>
          </p:txBody>
        </p:sp>
      </p:grpSp>
      <p:grpSp>
        <p:nvGrpSpPr>
          <p:cNvPr id="38" name="Group 37">
            <a:extLst>
              <a:ext uri="{FF2B5EF4-FFF2-40B4-BE49-F238E27FC236}">
                <a16:creationId xmlns:a16="http://schemas.microsoft.com/office/drawing/2014/main" id="{C2DDBFF7-D2F4-4CC6-BED3-42DC69C2A3E7}"/>
              </a:ext>
            </a:extLst>
          </p:cNvPr>
          <p:cNvGrpSpPr/>
          <p:nvPr/>
        </p:nvGrpSpPr>
        <p:grpSpPr>
          <a:xfrm rot="16200000">
            <a:off x="6342603" y="3875353"/>
            <a:ext cx="400110" cy="902619"/>
            <a:chOff x="2866340" y="2660206"/>
            <a:chExt cx="363319" cy="226245"/>
          </a:xfrm>
          <a:solidFill>
            <a:schemeClr val="accent4">
              <a:lumMod val="75000"/>
            </a:schemeClr>
          </a:solidFill>
        </p:grpSpPr>
        <p:sp>
          <p:nvSpPr>
            <p:cNvPr id="42" name="Arrow: Right 41">
              <a:extLst>
                <a:ext uri="{FF2B5EF4-FFF2-40B4-BE49-F238E27FC236}">
                  <a16:creationId xmlns:a16="http://schemas.microsoft.com/office/drawing/2014/main" id="{BB217C53-53BE-4E22-BE06-2A1BA27231DE}"/>
                </a:ext>
              </a:extLst>
            </p:cNvPr>
            <p:cNvSpPr/>
            <p:nvPr/>
          </p:nvSpPr>
          <p:spPr>
            <a:xfrm rot="5400000">
              <a:off x="2934877" y="2591669"/>
              <a:ext cx="226245" cy="363319"/>
            </a:xfrm>
            <a:prstGeom prst="rightArrow">
              <a:avLst>
                <a:gd name="adj1" fmla="val 60000"/>
                <a:gd name="adj2" fmla="val 50000"/>
              </a:avLst>
            </a:prstGeom>
            <a:grpFill/>
          </p:spPr>
          <p:style>
            <a:lnRef idx="0">
              <a:schemeClr val="lt1">
                <a:hueOff val="0"/>
                <a:satOff val="0"/>
                <a:lumOff val="0"/>
                <a:alphaOff val="0"/>
              </a:schemeClr>
            </a:lnRef>
            <a:fillRef idx="1">
              <a:schemeClr val="accent3">
                <a:hueOff val="-1755443"/>
                <a:satOff val="28228"/>
                <a:lumOff val="-4314"/>
                <a:alphaOff val="0"/>
              </a:schemeClr>
            </a:fillRef>
            <a:effectRef idx="0">
              <a:schemeClr val="accent3">
                <a:hueOff val="-1755443"/>
                <a:satOff val="28228"/>
                <a:lumOff val="-4314"/>
                <a:alphaOff val="0"/>
              </a:schemeClr>
            </a:effectRef>
            <a:fontRef idx="minor">
              <a:schemeClr val="lt1"/>
            </a:fontRef>
          </p:style>
        </p:sp>
        <p:sp>
          <p:nvSpPr>
            <p:cNvPr id="43" name="Arrow: Right 10">
              <a:extLst>
                <a:ext uri="{FF2B5EF4-FFF2-40B4-BE49-F238E27FC236}">
                  <a16:creationId xmlns:a16="http://schemas.microsoft.com/office/drawing/2014/main" id="{BE89483F-A309-4E44-98B0-A254BF82458A}"/>
                </a:ext>
              </a:extLst>
            </p:cNvPr>
            <p:cNvSpPr txBox="1"/>
            <p:nvPr/>
          </p:nvSpPr>
          <p:spPr>
            <a:xfrm rot="5400000">
              <a:off x="2968814" y="2630397"/>
              <a:ext cx="158372" cy="21799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p:txBody>
        </p:sp>
      </p:grpSp>
      <p:grpSp>
        <p:nvGrpSpPr>
          <p:cNvPr id="39" name="Group 38">
            <a:extLst>
              <a:ext uri="{FF2B5EF4-FFF2-40B4-BE49-F238E27FC236}">
                <a16:creationId xmlns:a16="http://schemas.microsoft.com/office/drawing/2014/main" id="{6C8885E9-C78B-4A35-9C6E-55F2F86419D2}"/>
              </a:ext>
            </a:extLst>
          </p:cNvPr>
          <p:cNvGrpSpPr/>
          <p:nvPr/>
        </p:nvGrpSpPr>
        <p:grpSpPr>
          <a:xfrm>
            <a:off x="7231692" y="3890442"/>
            <a:ext cx="872443" cy="872443"/>
            <a:chOff x="2513707" y="2993170"/>
            <a:chExt cx="1068585" cy="1068585"/>
          </a:xfrm>
          <a:solidFill>
            <a:schemeClr val="accent4">
              <a:lumMod val="75000"/>
            </a:schemeClr>
          </a:solidFill>
        </p:grpSpPr>
        <p:sp>
          <p:nvSpPr>
            <p:cNvPr id="40" name="Oval 39">
              <a:extLst>
                <a:ext uri="{FF2B5EF4-FFF2-40B4-BE49-F238E27FC236}">
                  <a16:creationId xmlns:a16="http://schemas.microsoft.com/office/drawing/2014/main" id="{5CB50D15-B0F6-4F1B-9511-298FB0BC0691}"/>
                </a:ext>
              </a:extLst>
            </p:cNvPr>
            <p:cNvSpPr/>
            <p:nvPr/>
          </p:nvSpPr>
          <p:spPr>
            <a:xfrm>
              <a:off x="2513707" y="2993170"/>
              <a:ext cx="1068585" cy="1068585"/>
            </a:xfrm>
            <a:prstGeom prst="ellipse">
              <a:avLst/>
            </a:prstGeom>
            <a:grpFill/>
          </p:spPr>
          <p:style>
            <a:lnRef idx="2">
              <a:schemeClr val="lt1">
                <a:hueOff val="0"/>
                <a:satOff val="0"/>
                <a:lumOff val="0"/>
                <a:alphaOff val="0"/>
              </a:schemeClr>
            </a:lnRef>
            <a:fillRef idx="1">
              <a:schemeClr val="accent3">
                <a:hueOff val="-1755443"/>
                <a:satOff val="28228"/>
                <a:lumOff val="-4314"/>
                <a:alphaOff val="0"/>
              </a:schemeClr>
            </a:fillRef>
            <a:effectRef idx="0">
              <a:schemeClr val="accent3">
                <a:hueOff val="-1755443"/>
                <a:satOff val="28228"/>
                <a:lumOff val="-4314"/>
                <a:alphaOff val="0"/>
              </a:schemeClr>
            </a:effectRef>
            <a:fontRef idx="minor">
              <a:schemeClr val="lt1"/>
            </a:fontRef>
          </p:style>
        </p:sp>
        <p:sp>
          <p:nvSpPr>
            <p:cNvPr id="41" name="Oval 12">
              <a:extLst>
                <a:ext uri="{FF2B5EF4-FFF2-40B4-BE49-F238E27FC236}">
                  <a16:creationId xmlns:a16="http://schemas.microsoft.com/office/drawing/2014/main" id="{4381CD19-9415-432B-ADCF-5C3E94E0C65B}"/>
                </a:ext>
              </a:extLst>
            </p:cNvPr>
            <p:cNvSpPr txBox="1"/>
            <p:nvPr/>
          </p:nvSpPr>
          <p:spPr>
            <a:xfrm>
              <a:off x="2670198" y="3149661"/>
              <a:ext cx="755603" cy="7556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1700" kern="1200" dirty="0"/>
                <a:t>- 0.25</a:t>
              </a:r>
            </a:p>
          </p:txBody>
        </p:sp>
      </p:grpSp>
      <p:grpSp>
        <p:nvGrpSpPr>
          <p:cNvPr id="50" name="Group 49">
            <a:extLst>
              <a:ext uri="{FF2B5EF4-FFF2-40B4-BE49-F238E27FC236}">
                <a16:creationId xmlns:a16="http://schemas.microsoft.com/office/drawing/2014/main" id="{2B163586-6D59-4817-82C8-80CCADBADB89}"/>
              </a:ext>
            </a:extLst>
          </p:cNvPr>
          <p:cNvGrpSpPr/>
          <p:nvPr/>
        </p:nvGrpSpPr>
        <p:grpSpPr>
          <a:xfrm rot="16200000">
            <a:off x="6342602" y="2641549"/>
            <a:ext cx="400110" cy="902619"/>
            <a:chOff x="2866340" y="2660206"/>
            <a:chExt cx="363319" cy="226245"/>
          </a:xfrm>
          <a:solidFill>
            <a:schemeClr val="accent5">
              <a:lumMod val="75000"/>
            </a:schemeClr>
          </a:solidFill>
        </p:grpSpPr>
        <p:sp>
          <p:nvSpPr>
            <p:cNvPr id="51" name="Arrow: Right 50">
              <a:extLst>
                <a:ext uri="{FF2B5EF4-FFF2-40B4-BE49-F238E27FC236}">
                  <a16:creationId xmlns:a16="http://schemas.microsoft.com/office/drawing/2014/main" id="{CAE8D65A-7548-4203-BA01-3C63D23640EF}"/>
                </a:ext>
              </a:extLst>
            </p:cNvPr>
            <p:cNvSpPr/>
            <p:nvPr/>
          </p:nvSpPr>
          <p:spPr>
            <a:xfrm rot="5400000">
              <a:off x="2934877" y="2591669"/>
              <a:ext cx="226245" cy="363319"/>
            </a:xfrm>
            <a:prstGeom prst="rightArrow">
              <a:avLst>
                <a:gd name="adj1" fmla="val 60000"/>
                <a:gd name="adj2" fmla="val 50000"/>
              </a:avLst>
            </a:prstGeom>
            <a:grpFill/>
          </p:spPr>
          <p:style>
            <a:lnRef idx="0">
              <a:schemeClr val="lt1">
                <a:hueOff val="0"/>
                <a:satOff val="0"/>
                <a:lumOff val="0"/>
                <a:alphaOff val="0"/>
              </a:schemeClr>
            </a:lnRef>
            <a:fillRef idx="1">
              <a:schemeClr val="accent3">
                <a:hueOff val="-1755443"/>
                <a:satOff val="28228"/>
                <a:lumOff val="-4314"/>
                <a:alphaOff val="0"/>
              </a:schemeClr>
            </a:fillRef>
            <a:effectRef idx="0">
              <a:schemeClr val="accent3">
                <a:hueOff val="-1755443"/>
                <a:satOff val="28228"/>
                <a:lumOff val="-4314"/>
                <a:alphaOff val="0"/>
              </a:schemeClr>
            </a:effectRef>
            <a:fontRef idx="minor">
              <a:schemeClr val="lt1"/>
            </a:fontRef>
          </p:style>
        </p:sp>
        <p:sp>
          <p:nvSpPr>
            <p:cNvPr id="52" name="Arrow: Right 10">
              <a:extLst>
                <a:ext uri="{FF2B5EF4-FFF2-40B4-BE49-F238E27FC236}">
                  <a16:creationId xmlns:a16="http://schemas.microsoft.com/office/drawing/2014/main" id="{8B1B80FB-5BFD-443C-BB22-FE85488D7E91}"/>
                </a:ext>
              </a:extLst>
            </p:cNvPr>
            <p:cNvSpPr txBox="1"/>
            <p:nvPr/>
          </p:nvSpPr>
          <p:spPr>
            <a:xfrm rot="5400000">
              <a:off x="2968814" y="2630397"/>
              <a:ext cx="158372" cy="21799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p:txBody>
        </p:sp>
      </p:grpSp>
    </p:spTree>
    <p:extLst>
      <p:ext uri="{BB962C8B-B14F-4D97-AF65-F5344CB8AC3E}">
        <p14:creationId xmlns:p14="http://schemas.microsoft.com/office/powerpoint/2010/main" val="30365952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88069"/>
          </a:xfrm>
        </p:spPr>
        <p:txBody>
          <a:bodyPr/>
          <a:lstStyle/>
          <a:p>
            <a:r>
              <a:rPr lang="en-US" dirty="0"/>
              <a:t>Method: Modelling</a:t>
            </a:r>
          </a:p>
        </p:txBody>
      </p:sp>
      <p:sp>
        <p:nvSpPr>
          <p:cNvPr id="5" name="Text Placeholder 4"/>
          <p:cNvSpPr>
            <a:spLocks noGrp="1"/>
          </p:cNvSpPr>
          <p:nvPr>
            <p:ph type="body" idx="4294967295"/>
          </p:nvPr>
        </p:nvSpPr>
        <p:spPr>
          <a:xfrm>
            <a:off x="-314560" y="983626"/>
            <a:ext cx="4098109" cy="674031"/>
          </a:xfrm>
          <a:prstGeom prst="rect">
            <a:avLst/>
          </a:prstGeom>
        </p:spPr>
        <p:txBody>
          <a:bodyPr/>
          <a:lstStyle/>
          <a:p>
            <a:r>
              <a:rPr lang="en-US" b="1" dirty="0">
                <a:latin typeface="Arial Black" panose="020B0A04020102020204" pitchFamily="34" charset="0"/>
                <a:cs typeface="Aharoni" panose="020B0604020202020204" pitchFamily="2" charset="-79"/>
              </a:rPr>
              <a:t>Sentiment Analysis</a:t>
            </a:r>
          </a:p>
        </p:txBody>
      </p:sp>
      <p:sp>
        <p:nvSpPr>
          <p:cNvPr id="11" name="Rectangle: Rounded Corners 10">
            <a:extLst>
              <a:ext uri="{FF2B5EF4-FFF2-40B4-BE49-F238E27FC236}">
                <a16:creationId xmlns:a16="http://schemas.microsoft.com/office/drawing/2014/main" id="{BBC56B60-8635-468C-B410-57C6979BEA11}"/>
              </a:ext>
            </a:extLst>
          </p:cNvPr>
          <p:cNvSpPr/>
          <p:nvPr/>
        </p:nvSpPr>
        <p:spPr>
          <a:xfrm>
            <a:off x="296260" y="1659238"/>
            <a:ext cx="2443280" cy="736325"/>
          </a:xfrm>
          <a:prstGeom prst="roundRect">
            <a:avLst/>
          </a:prstGeom>
          <a:noFill/>
          <a:ln w="57150" cap="flat" cmpd="sng" algn="ctr">
            <a:solidFill>
              <a:srgbClr val="00206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800" dirty="0">
                <a:ln w="0"/>
                <a:solidFill>
                  <a:schemeClr val="tx1"/>
                </a:solidFill>
                <a:effectLst>
                  <a:outerShdw blurRad="38100" dist="19050" dir="2700000" algn="tl" rotWithShape="0">
                    <a:schemeClr val="dk1">
                      <a:alpha val="40000"/>
                    </a:schemeClr>
                  </a:outerShdw>
                </a:effectLst>
              </a:rPr>
              <a:t>Polarity</a:t>
            </a:r>
          </a:p>
        </p:txBody>
      </p:sp>
      <p:sp>
        <p:nvSpPr>
          <p:cNvPr id="13" name="Rectangle: Rounded Corners 12">
            <a:extLst>
              <a:ext uri="{FF2B5EF4-FFF2-40B4-BE49-F238E27FC236}">
                <a16:creationId xmlns:a16="http://schemas.microsoft.com/office/drawing/2014/main" id="{64686691-E382-4317-9395-AE73BEF8D673}"/>
              </a:ext>
            </a:extLst>
          </p:cNvPr>
          <p:cNvSpPr/>
          <p:nvPr/>
        </p:nvSpPr>
        <p:spPr>
          <a:xfrm>
            <a:off x="305753" y="2787207"/>
            <a:ext cx="2443280" cy="736325"/>
          </a:xfrm>
          <a:prstGeom prst="roundRect">
            <a:avLst/>
          </a:prstGeom>
          <a:noFill/>
          <a:ln w="57150" cap="flat" cmpd="sng" algn="ctr">
            <a:solidFill>
              <a:srgbClr val="00206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800" dirty="0">
                <a:ln w="0"/>
                <a:solidFill>
                  <a:schemeClr val="tx1"/>
                </a:solidFill>
                <a:effectLst>
                  <a:outerShdw blurRad="38100" dist="19050" dir="2700000" algn="tl" rotWithShape="0">
                    <a:schemeClr val="dk1">
                      <a:alpha val="40000"/>
                    </a:schemeClr>
                  </a:outerShdw>
                </a:effectLst>
              </a:rPr>
              <a:t>Subjectivity</a:t>
            </a:r>
          </a:p>
        </p:txBody>
      </p:sp>
      <p:sp>
        <p:nvSpPr>
          <p:cNvPr id="29" name="Rectangle: Rounded Corners 28">
            <a:extLst>
              <a:ext uri="{FF2B5EF4-FFF2-40B4-BE49-F238E27FC236}">
                <a16:creationId xmlns:a16="http://schemas.microsoft.com/office/drawing/2014/main" id="{014FB6A5-9316-44FE-8FB6-86145647ACEF}"/>
              </a:ext>
            </a:extLst>
          </p:cNvPr>
          <p:cNvSpPr/>
          <p:nvPr/>
        </p:nvSpPr>
        <p:spPr>
          <a:xfrm>
            <a:off x="296260" y="3915176"/>
            <a:ext cx="2443280" cy="736325"/>
          </a:xfrm>
          <a:prstGeom prst="roundRect">
            <a:avLst/>
          </a:prstGeom>
          <a:noFill/>
          <a:ln w="57150" cap="flat" cmpd="sng" algn="ctr">
            <a:solidFill>
              <a:srgbClr val="00206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2800" dirty="0">
                <a:ln w="0"/>
                <a:solidFill>
                  <a:schemeClr val="tx1"/>
                </a:solidFill>
                <a:effectLst>
                  <a:outerShdw blurRad="38100" dist="19050" dir="2700000" algn="tl" rotWithShape="0">
                    <a:schemeClr val="dk1">
                      <a:alpha val="40000"/>
                    </a:schemeClr>
                  </a:outerShdw>
                </a:effectLst>
              </a:rPr>
              <a:t>Modality</a:t>
            </a:r>
          </a:p>
        </p:txBody>
      </p:sp>
      <p:grpSp>
        <p:nvGrpSpPr>
          <p:cNvPr id="26" name="Group 25">
            <a:extLst>
              <a:ext uri="{FF2B5EF4-FFF2-40B4-BE49-F238E27FC236}">
                <a16:creationId xmlns:a16="http://schemas.microsoft.com/office/drawing/2014/main" id="{0F9DF52E-9BD7-46BD-AE06-06BCD5CAE790}"/>
              </a:ext>
            </a:extLst>
          </p:cNvPr>
          <p:cNvGrpSpPr/>
          <p:nvPr/>
        </p:nvGrpSpPr>
        <p:grpSpPr>
          <a:xfrm>
            <a:off x="6251755" y="739290"/>
            <a:ext cx="2776834" cy="872443"/>
            <a:chOff x="304800" y="793239"/>
            <a:chExt cx="4267200" cy="1830240"/>
          </a:xfrm>
        </p:grpSpPr>
        <p:sp>
          <p:nvSpPr>
            <p:cNvPr id="31" name="Rectangle: Rounded Corners 30">
              <a:extLst>
                <a:ext uri="{FF2B5EF4-FFF2-40B4-BE49-F238E27FC236}">
                  <a16:creationId xmlns:a16="http://schemas.microsoft.com/office/drawing/2014/main" id="{E35B6C6B-C6E5-4DA7-930E-C90C1E63BC4D}"/>
                </a:ext>
              </a:extLst>
            </p:cNvPr>
            <p:cNvSpPr/>
            <p:nvPr/>
          </p:nvSpPr>
          <p:spPr>
            <a:xfrm>
              <a:off x="304800" y="793239"/>
              <a:ext cx="4267200" cy="183024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2" name="Rectangle: Rounded Corners 4">
              <a:extLst>
                <a:ext uri="{FF2B5EF4-FFF2-40B4-BE49-F238E27FC236}">
                  <a16:creationId xmlns:a16="http://schemas.microsoft.com/office/drawing/2014/main" id="{F36EFBC2-2D2F-4B44-ACC2-AA88AA2D1AB7}"/>
                </a:ext>
              </a:extLst>
            </p:cNvPr>
            <p:cNvSpPr txBox="1"/>
            <p:nvPr/>
          </p:nvSpPr>
          <p:spPr>
            <a:xfrm>
              <a:off x="394144" y="882585"/>
              <a:ext cx="4088510" cy="16515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ctr" defTabSz="2755900">
                <a:spcBef>
                  <a:spcPct val="0"/>
                </a:spcBef>
                <a:spcAft>
                  <a:spcPct val="35000"/>
                </a:spcAft>
                <a:buNone/>
              </a:pPr>
              <a:r>
                <a:rPr lang="en-CA" sz="2400" kern="1200" dirty="0"/>
                <a:t>I hope to get </a:t>
              </a:r>
            </a:p>
            <a:p>
              <a:pPr marL="0" lvl="0" indent="0" algn="ctr" defTabSz="2755900">
                <a:spcBef>
                  <a:spcPct val="0"/>
                </a:spcBef>
                <a:spcAft>
                  <a:spcPct val="35000"/>
                </a:spcAft>
                <a:buNone/>
              </a:pPr>
              <a:r>
                <a:rPr lang="en-CA" sz="2400" kern="1200" dirty="0"/>
                <a:t>into UBC</a:t>
              </a:r>
            </a:p>
          </p:txBody>
        </p:sp>
      </p:grpSp>
      <p:grpSp>
        <p:nvGrpSpPr>
          <p:cNvPr id="34" name="Group 33">
            <a:extLst>
              <a:ext uri="{FF2B5EF4-FFF2-40B4-BE49-F238E27FC236}">
                <a16:creationId xmlns:a16="http://schemas.microsoft.com/office/drawing/2014/main" id="{6133A342-551C-4B3F-B2E8-6B7E10397026}"/>
              </a:ext>
            </a:extLst>
          </p:cNvPr>
          <p:cNvGrpSpPr/>
          <p:nvPr/>
        </p:nvGrpSpPr>
        <p:grpSpPr>
          <a:xfrm>
            <a:off x="7201736" y="2724455"/>
            <a:ext cx="872443" cy="872443"/>
            <a:chOff x="2513707" y="1497707"/>
            <a:chExt cx="1068585" cy="1068585"/>
          </a:xfrm>
        </p:grpSpPr>
        <p:sp>
          <p:nvSpPr>
            <p:cNvPr id="48" name="Oval 47">
              <a:extLst>
                <a:ext uri="{FF2B5EF4-FFF2-40B4-BE49-F238E27FC236}">
                  <a16:creationId xmlns:a16="http://schemas.microsoft.com/office/drawing/2014/main" id="{FCC4E842-E4B1-45F6-9B74-4A7B9E0C52B3}"/>
                </a:ext>
              </a:extLst>
            </p:cNvPr>
            <p:cNvSpPr/>
            <p:nvPr/>
          </p:nvSpPr>
          <p:spPr>
            <a:xfrm>
              <a:off x="2513707" y="1497707"/>
              <a:ext cx="1068585" cy="1068585"/>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9" name="Oval 4">
              <a:extLst>
                <a:ext uri="{FF2B5EF4-FFF2-40B4-BE49-F238E27FC236}">
                  <a16:creationId xmlns:a16="http://schemas.microsoft.com/office/drawing/2014/main" id="{60934DAA-2368-4F2C-95A6-C43E9802D1EF}"/>
                </a:ext>
              </a:extLst>
            </p:cNvPr>
            <p:cNvSpPr txBox="1"/>
            <p:nvPr/>
          </p:nvSpPr>
          <p:spPr>
            <a:xfrm>
              <a:off x="2670198" y="1654198"/>
              <a:ext cx="755603" cy="755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3200" kern="1200" dirty="0"/>
                <a:t>0</a:t>
              </a:r>
            </a:p>
          </p:txBody>
        </p:sp>
      </p:grpSp>
      <p:grpSp>
        <p:nvGrpSpPr>
          <p:cNvPr id="37" name="Group 36">
            <a:extLst>
              <a:ext uri="{FF2B5EF4-FFF2-40B4-BE49-F238E27FC236}">
                <a16:creationId xmlns:a16="http://schemas.microsoft.com/office/drawing/2014/main" id="{9B39FF2E-DBEF-4F83-8AFE-168A428034A2}"/>
              </a:ext>
            </a:extLst>
          </p:cNvPr>
          <p:cNvGrpSpPr/>
          <p:nvPr/>
        </p:nvGrpSpPr>
        <p:grpSpPr>
          <a:xfrm>
            <a:off x="7231692" y="1655520"/>
            <a:ext cx="812533" cy="812533"/>
            <a:chOff x="2513707" y="2243"/>
            <a:chExt cx="1068585" cy="1068585"/>
          </a:xfrm>
        </p:grpSpPr>
        <p:sp>
          <p:nvSpPr>
            <p:cNvPr id="44" name="Oval 43">
              <a:extLst>
                <a:ext uri="{FF2B5EF4-FFF2-40B4-BE49-F238E27FC236}">
                  <a16:creationId xmlns:a16="http://schemas.microsoft.com/office/drawing/2014/main" id="{0FE0CE2F-C15F-4DBE-910F-FCA5391CA74B}"/>
                </a:ext>
              </a:extLst>
            </p:cNvPr>
            <p:cNvSpPr/>
            <p:nvPr/>
          </p:nvSpPr>
          <p:spPr>
            <a:xfrm>
              <a:off x="2513707" y="2243"/>
              <a:ext cx="1068585" cy="1068585"/>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5" name="Oval 8">
              <a:extLst>
                <a:ext uri="{FF2B5EF4-FFF2-40B4-BE49-F238E27FC236}">
                  <a16:creationId xmlns:a16="http://schemas.microsoft.com/office/drawing/2014/main" id="{8EC7D904-09BE-4AAF-9247-C26CBDAE7B9D}"/>
                </a:ext>
              </a:extLst>
            </p:cNvPr>
            <p:cNvSpPr txBox="1"/>
            <p:nvPr/>
          </p:nvSpPr>
          <p:spPr>
            <a:xfrm>
              <a:off x="2670198" y="158734"/>
              <a:ext cx="755603" cy="755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2900" dirty="0"/>
                <a:t>0</a:t>
              </a:r>
              <a:endParaRPr lang="en-CA" sz="2900" kern="1200" dirty="0"/>
            </a:p>
          </p:txBody>
        </p:sp>
      </p:grpSp>
      <p:grpSp>
        <p:nvGrpSpPr>
          <p:cNvPr id="39" name="Group 38">
            <a:extLst>
              <a:ext uri="{FF2B5EF4-FFF2-40B4-BE49-F238E27FC236}">
                <a16:creationId xmlns:a16="http://schemas.microsoft.com/office/drawing/2014/main" id="{6C8885E9-C78B-4A35-9C6E-55F2F86419D2}"/>
              </a:ext>
            </a:extLst>
          </p:cNvPr>
          <p:cNvGrpSpPr/>
          <p:nvPr/>
        </p:nvGrpSpPr>
        <p:grpSpPr>
          <a:xfrm>
            <a:off x="7231692" y="3890442"/>
            <a:ext cx="872443" cy="872443"/>
            <a:chOff x="2513707" y="2993170"/>
            <a:chExt cx="1068585" cy="1068585"/>
          </a:xfrm>
          <a:solidFill>
            <a:schemeClr val="accent4">
              <a:lumMod val="75000"/>
            </a:schemeClr>
          </a:solidFill>
        </p:grpSpPr>
        <p:sp>
          <p:nvSpPr>
            <p:cNvPr id="40" name="Oval 39">
              <a:extLst>
                <a:ext uri="{FF2B5EF4-FFF2-40B4-BE49-F238E27FC236}">
                  <a16:creationId xmlns:a16="http://schemas.microsoft.com/office/drawing/2014/main" id="{5CB50D15-B0F6-4F1B-9511-298FB0BC0691}"/>
                </a:ext>
              </a:extLst>
            </p:cNvPr>
            <p:cNvSpPr/>
            <p:nvPr/>
          </p:nvSpPr>
          <p:spPr>
            <a:xfrm>
              <a:off x="2513707" y="2993170"/>
              <a:ext cx="1068585" cy="1068585"/>
            </a:xfrm>
            <a:prstGeom prst="ellipse">
              <a:avLst/>
            </a:prstGeom>
            <a:grpFill/>
          </p:spPr>
          <p:style>
            <a:lnRef idx="2">
              <a:schemeClr val="lt1">
                <a:hueOff val="0"/>
                <a:satOff val="0"/>
                <a:lumOff val="0"/>
                <a:alphaOff val="0"/>
              </a:schemeClr>
            </a:lnRef>
            <a:fillRef idx="1">
              <a:schemeClr val="accent3">
                <a:hueOff val="-1755443"/>
                <a:satOff val="28228"/>
                <a:lumOff val="-4314"/>
                <a:alphaOff val="0"/>
              </a:schemeClr>
            </a:fillRef>
            <a:effectRef idx="0">
              <a:schemeClr val="accent3">
                <a:hueOff val="-1755443"/>
                <a:satOff val="28228"/>
                <a:lumOff val="-4314"/>
                <a:alphaOff val="0"/>
              </a:schemeClr>
            </a:effectRef>
            <a:fontRef idx="minor">
              <a:schemeClr val="lt1"/>
            </a:fontRef>
          </p:style>
        </p:sp>
        <p:sp>
          <p:nvSpPr>
            <p:cNvPr id="41" name="Oval 12">
              <a:extLst>
                <a:ext uri="{FF2B5EF4-FFF2-40B4-BE49-F238E27FC236}">
                  <a16:creationId xmlns:a16="http://schemas.microsoft.com/office/drawing/2014/main" id="{4381CD19-9415-432B-ADCF-5C3E94E0C65B}"/>
                </a:ext>
              </a:extLst>
            </p:cNvPr>
            <p:cNvSpPr txBox="1"/>
            <p:nvPr/>
          </p:nvSpPr>
          <p:spPr>
            <a:xfrm>
              <a:off x="2670198" y="3149661"/>
              <a:ext cx="755603" cy="7556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1700" kern="1200" dirty="0"/>
                <a:t>- 0.25</a:t>
              </a:r>
            </a:p>
          </p:txBody>
        </p:sp>
      </p:grpSp>
      <p:grpSp>
        <p:nvGrpSpPr>
          <p:cNvPr id="35" name="Group 34">
            <a:extLst>
              <a:ext uri="{FF2B5EF4-FFF2-40B4-BE49-F238E27FC236}">
                <a16:creationId xmlns:a16="http://schemas.microsoft.com/office/drawing/2014/main" id="{43A3DDA9-5441-46D5-80CA-46B314CC30EA}"/>
              </a:ext>
            </a:extLst>
          </p:cNvPr>
          <p:cNvGrpSpPr/>
          <p:nvPr/>
        </p:nvGrpSpPr>
        <p:grpSpPr>
          <a:xfrm>
            <a:off x="3350360" y="891995"/>
            <a:ext cx="2659810" cy="603591"/>
            <a:chOff x="304800" y="793239"/>
            <a:chExt cx="4267200" cy="1830240"/>
          </a:xfrm>
        </p:grpSpPr>
        <p:sp>
          <p:nvSpPr>
            <p:cNvPr id="53" name="Rectangle: Rounded Corners 52">
              <a:extLst>
                <a:ext uri="{FF2B5EF4-FFF2-40B4-BE49-F238E27FC236}">
                  <a16:creationId xmlns:a16="http://schemas.microsoft.com/office/drawing/2014/main" id="{0B2D4EF1-EF37-48CF-8333-FA34F983A104}"/>
                </a:ext>
              </a:extLst>
            </p:cNvPr>
            <p:cNvSpPr/>
            <p:nvPr/>
          </p:nvSpPr>
          <p:spPr>
            <a:xfrm>
              <a:off x="304800" y="793239"/>
              <a:ext cx="4267200" cy="183024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4" name="Rectangle: Rounded Corners 4">
              <a:extLst>
                <a:ext uri="{FF2B5EF4-FFF2-40B4-BE49-F238E27FC236}">
                  <a16:creationId xmlns:a16="http://schemas.microsoft.com/office/drawing/2014/main" id="{F3FB3A96-4718-4D89-A822-935C7DCAF592}"/>
                </a:ext>
              </a:extLst>
            </p:cNvPr>
            <p:cNvSpPr txBox="1"/>
            <p:nvPr/>
          </p:nvSpPr>
          <p:spPr>
            <a:xfrm>
              <a:off x="394145" y="882584"/>
              <a:ext cx="4088510" cy="1651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marL="0" lvl="0" indent="0" algn="ctr" defTabSz="2755900">
                <a:lnSpc>
                  <a:spcPct val="90000"/>
                </a:lnSpc>
                <a:spcBef>
                  <a:spcPct val="0"/>
                </a:spcBef>
                <a:spcAft>
                  <a:spcPct val="35000"/>
                </a:spcAft>
                <a:buNone/>
              </a:pPr>
              <a:r>
                <a:rPr lang="en-CA" sz="3200" kern="1200" dirty="0"/>
                <a:t>I love UBC</a:t>
              </a:r>
            </a:p>
          </p:txBody>
        </p:sp>
      </p:grpSp>
      <p:grpSp>
        <p:nvGrpSpPr>
          <p:cNvPr id="55" name="Group 54">
            <a:extLst>
              <a:ext uri="{FF2B5EF4-FFF2-40B4-BE49-F238E27FC236}">
                <a16:creationId xmlns:a16="http://schemas.microsoft.com/office/drawing/2014/main" id="{985F2C1B-49E2-4B44-ADF3-327F360DA9A1}"/>
              </a:ext>
            </a:extLst>
          </p:cNvPr>
          <p:cNvGrpSpPr/>
          <p:nvPr/>
        </p:nvGrpSpPr>
        <p:grpSpPr>
          <a:xfrm>
            <a:off x="4686497" y="2760301"/>
            <a:ext cx="872443" cy="872443"/>
            <a:chOff x="2513707" y="1497707"/>
            <a:chExt cx="1068585" cy="1068585"/>
          </a:xfrm>
        </p:grpSpPr>
        <p:sp>
          <p:nvSpPr>
            <p:cNvPr id="56" name="Oval 55">
              <a:extLst>
                <a:ext uri="{FF2B5EF4-FFF2-40B4-BE49-F238E27FC236}">
                  <a16:creationId xmlns:a16="http://schemas.microsoft.com/office/drawing/2014/main" id="{C91F6DBB-47B7-4327-9C60-56E2EC019A88}"/>
                </a:ext>
              </a:extLst>
            </p:cNvPr>
            <p:cNvSpPr/>
            <p:nvPr/>
          </p:nvSpPr>
          <p:spPr>
            <a:xfrm>
              <a:off x="2513707" y="1497707"/>
              <a:ext cx="1068585" cy="1068585"/>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7" name="Oval 4">
              <a:extLst>
                <a:ext uri="{FF2B5EF4-FFF2-40B4-BE49-F238E27FC236}">
                  <a16:creationId xmlns:a16="http://schemas.microsoft.com/office/drawing/2014/main" id="{DDE8AB96-0779-4A99-87BD-80E96BBEE125}"/>
                </a:ext>
              </a:extLst>
            </p:cNvPr>
            <p:cNvSpPr txBox="1"/>
            <p:nvPr/>
          </p:nvSpPr>
          <p:spPr>
            <a:xfrm>
              <a:off x="2670198" y="1654198"/>
              <a:ext cx="755603" cy="755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2200" kern="1200" dirty="0"/>
                <a:t>0.75</a:t>
              </a:r>
            </a:p>
          </p:txBody>
        </p:sp>
      </p:grpSp>
      <p:grpSp>
        <p:nvGrpSpPr>
          <p:cNvPr id="58" name="Group 57">
            <a:extLst>
              <a:ext uri="{FF2B5EF4-FFF2-40B4-BE49-F238E27FC236}">
                <a16:creationId xmlns:a16="http://schemas.microsoft.com/office/drawing/2014/main" id="{FF481D5E-81FC-4F6C-A3D6-F7841A681BCA}"/>
              </a:ext>
            </a:extLst>
          </p:cNvPr>
          <p:cNvGrpSpPr/>
          <p:nvPr/>
        </p:nvGrpSpPr>
        <p:grpSpPr>
          <a:xfrm rot="5400000">
            <a:off x="3845759" y="1574422"/>
            <a:ext cx="363319" cy="902618"/>
            <a:chOff x="2866340" y="1177548"/>
            <a:chExt cx="363319" cy="226246"/>
          </a:xfrm>
        </p:grpSpPr>
        <p:sp>
          <p:nvSpPr>
            <p:cNvPr id="59" name="Arrow: Right 58">
              <a:extLst>
                <a:ext uri="{FF2B5EF4-FFF2-40B4-BE49-F238E27FC236}">
                  <a16:creationId xmlns:a16="http://schemas.microsoft.com/office/drawing/2014/main" id="{BE8AB1CF-E4F1-4411-82FA-D66F3BF5F09D}"/>
                </a:ext>
              </a:extLst>
            </p:cNvPr>
            <p:cNvSpPr/>
            <p:nvPr/>
          </p:nvSpPr>
          <p:spPr>
            <a:xfrm rot="16200000">
              <a:off x="2934877" y="1109011"/>
              <a:ext cx="226245" cy="363319"/>
            </a:xfrm>
            <a:prstGeom prst="righ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0" name="Arrow: Right 6">
              <a:extLst>
                <a:ext uri="{FF2B5EF4-FFF2-40B4-BE49-F238E27FC236}">
                  <a16:creationId xmlns:a16="http://schemas.microsoft.com/office/drawing/2014/main" id="{39E8C018-A3B4-47F7-BC63-B1F100AC652C}"/>
                </a:ext>
              </a:extLst>
            </p:cNvPr>
            <p:cNvSpPr txBox="1"/>
            <p:nvPr/>
          </p:nvSpPr>
          <p:spPr>
            <a:xfrm rot="16200000">
              <a:off x="3019420" y="1215612"/>
              <a:ext cx="158372" cy="2179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p:txBody>
        </p:sp>
      </p:grpSp>
      <p:grpSp>
        <p:nvGrpSpPr>
          <p:cNvPr id="61" name="Group 60">
            <a:extLst>
              <a:ext uri="{FF2B5EF4-FFF2-40B4-BE49-F238E27FC236}">
                <a16:creationId xmlns:a16="http://schemas.microsoft.com/office/drawing/2014/main" id="{84D4000D-B666-40B2-ADAA-E489BCD9EBB0}"/>
              </a:ext>
            </a:extLst>
          </p:cNvPr>
          <p:cNvGrpSpPr/>
          <p:nvPr/>
        </p:nvGrpSpPr>
        <p:grpSpPr>
          <a:xfrm>
            <a:off x="4716453" y="1642358"/>
            <a:ext cx="812533" cy="812533"/>
            <a:chOff x="2513707" y="2243"/>
            <a:chExt cx="1068585" cy="1068585"/>
          </a:xfrm>
        </p:grpSpPr>
        <p:sp>
          <p:nvSpPr>
            <p:cNvPr id="62" name="Oval 61">
              <a:extLst>
                <a:ext uri="{FF2B5EF4-FFF2-40B4-BE49-F238E27FC236}">
                  <a16:creationId xmlns:a16="http://schemas.microsoft.com/office/drawing/2014/main" id="{AB47657C-3079-4915-9313-3B0D002A6138}"/>
                </a:ext>
              </a:extLst>
            </p:cNvPr>
            <p:cNvSpPr/>
            <p:nvPr/>
          </p:nvSpPr>
          <p:spPr>
            <a:xfrm>
              <a:off x="2513707" y="2243"/>
              <a:ext cx="1068585" cy="1068585"/>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3" name="Oval 8">
              <a:extLst>
                <a:ext uri="{FF2B5EF4-FFF2-40B4-BE49-F238E27FC236}">
                  <a16:creationId xmlns:a16="http://schemas.microsoft.com/office/drawing/2014/main" id="{861AF842-1CF1-49D6-9B82-865AF9F1E903}"/>
                </a:ext>
              </a:extLst>
            </p:cNvPr>
            <p:cNvSpPr txBox="1"/>
            <p:nvPr/>
          </p:nvSpPr>
          <p:spPr>
            <a:xfrm>
              <a:off x="2670198" y="158734"/>
              <a:ext cx="755603" cy="755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2900" kern="1200" dirty="0"/>
                <a:t>1</a:t>
              </a:r>
            </a:p>
          </p:txBody>
        </p:sp>
      </p:grpSp>
      <p:grpSp>
        <p:nvGrpSpPr>
          <p:cNvPr id="64" name="Group 63">
            <a:extLst>
              <a:ext uri="{FF2B5EF4-FFF2-40B4-BE49-F238E27FC236}">
                <a16:creationId xmlns:a16="http://schemas.microsoft.com/office/drawing/2014/main" id="{CAC0728C-1EBD-49AD-8102-11B740874956}"/>
              </a:ext>
            </a:extLst>
          </p:cNvPr>
          <p:cNvGrpSpPr/>
          <p:nvPr/>
        </p:nvGrpSpPr>
        <p:grpSpPr>
          <a:xfrm rot="16200000">
            <a:off x="3827364" y="3911199"/>
            <a:ext cx="400110" cy="902619"/>
            <a:chOff x="2866340" y="2660206"/>
            <a:chExt cx="363319" cy="226245"/>
          </a:xfrm>
          <a:solidFill>
            <a:schemeClr val="accent4">
              <a:lumMod val="75000"/>
            </a:schemeClr>
          </a:solidFill>
        </p:grpSpPr>
        <p:sp>
          <p:nvSpPr>
            <p:cNvPr id="65" name="Arrow: Right 64">
              <a:extLst>
                <a:ext uri="{FF2B5EF4-FFF2-40B4-BE49-F238E27FC236}">
                  <a16:creationId xmlns:a16="http://schemas.microsoft.com/office/drawing/2014/main" id="{427AE18D-9D09-4B7D-AB5F-BFC9B44FED11}"/>
                </a:ext>
              </a:extLst>
            </p:cNvPr>
            <p:cNvSpPr/>
            <p:nvPr/>
          </p:nvSpPr>
          <p:spPr>
            <a:xfrm rot="5400000">
              <a:off x="2934877" y="2591669"/>
              <a:ext cx="226245" cy="363319"/>
            </a:xfrm>
            <a:prstGeom prst="rightArrow">
              <a:avLst>
                <a:gd name="adj1" fmla="val 60000"/>
                <a:gd name="adj2" fmla="val 50000"/>
              </a:avLst>
            </a:prstGeom>
            <a:grpFill/>
          </p:spPr>
          <p:style>
            <a:lnRef idx="0">
              <a:schemeClr val="lt1">
                <a:hueOff val="0"/>
                <a:satOff val="0"/>
                <a:lumOff val="0"/>
                <a:alphaOff val="0"/>
              </a:schemeClr>
            </a:lnRef>
            <a:fillRef idx="1">
              <a:schemeClr val="accent3">
                <a:hueOff val="-1755443"/>
                <a:satOff val="28228"/>
                <a:lumOff val="-4314"/>
                <a:alphaOff val="0"/>
              </a:schemeClr>
            </a:fillRef>
            <a:effectRef idx="0">
              <a:schemeClr val="accent3">
                <a:hueOff val="-1755443"/>
                <a:satOff val="28228"/>
                <a:lumOff val="-4314"/>
                <a:alphaOff val="0"/>
              </a:schemeClr>
            </a:effectRef>
            <a:fontRef idx="minor">
              <a:schemeClr val="lt1"/>
            </a:fontRef>
          </p:style>
        </p:sp>
        <p:sp>
          <p:nvSpPr>
            <p:cNvPr id="66" name="Arrow: Right 10">
              <a:extLst>
                <a:ext uri="{FF2B5EF4-FFF2-40B4-BE49-F238E27FC236}">
                  <a16:creationId xmlns:a16="http://schemas.microsoft.com/office/drawing/2014/main" id="{78FDD46E-E622-4F6B-86AE-96580D220F16}"/>
                </a:ext>
              </a:extLst>
            </p:cNvPr>
            <p:cNvSpPr txBox="1"/>
            <p:nvPr/>
          </p:nvSpPr>
          <p:spPr>
            <a:xfrm rot="5400000">
              <a:off x="2968814" y="2630397"/>
              <a:ext cx="158372" cy="21799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p:txBody>
        </p:sp>
      </p:grpSp>
      <p:grpSp>
        <p:nvGrpSpPr>
          <p:cNvPr id="67" name="Group 66">
            <a:extLst>
              <a:ext uri="{FF2B5EF4-FFF2-40B4-BE49-F238E27FC236}">
                <a16:creationId xmlns:a16="http://schemas.microsoft.com/office/drawing/2014/main" id="{EA08E0A0-CB34-4A6B-AF73-BC682B5267F4}"/>
              </a:ext>
            </a:extLst>
          </p:cNvPr>
          <p:cNvGrpSpPr/>
          <p:nvPr/>
        </p:nvGrpSpPr>
        <p:grpSpPr>
          <a:xfrm>
            <a:off x="4716453" y="3926288"/>
            <a:ext cx="872443" cy="872443"/>
            <a:chOff x="2513707" y="2993170"/>
            <a:chExt cx="1068585" cy="1068585"/>
          </a:xfrm>
          <a:solidFill>
            <a:schemeClr val="accent4">
              <a:lumMod val="75000"/>
            </a:schemeClr>
          </a:solidFill>
        </p:grpSpPr>
        <p:sp>
          <p:nvSpPr>
            <p:cNvPr id="68" name="Oval 67">
              <a:extLst>
                <a:ext uri="{FF2B5EF4-FFF2-40B4-BE49-F238E27FC236}">
                  <a16:creationId xmlns:a16="http://schemas.microsoft.com/office/drawing/2014/main" id="{0B940A4E-732C-4E95-A973-698AFE340012}"/>
                </a:ext>
              </a:extLst>
            </p:cNvPr>
            <p:cNvSpPr/>
            <p:nvPr/>
          </p:nvSpPr>
          <p:spPr>
            <a:xfrm>
              <a:off x="2513707" y="2993170"/>
              <a:ext cx="1068585" cy="1068585"/>
            </a:xfrm>
            <a:prstGeom prst="ellipse">
              <a:avLst/>
            </a:prstGeom>
            <a:grpFill/>
          </p:spPr>
          <p:style>
            <a:lnRef idx="2">
              <a:schemeClr val="lt1">
                <a:hueOff val="0"/>
                <a:satOff val="0"/>
                <a:lumOff val="0"/>
                <a:alphaOff val="0"/>
              </a:schemeClr>
            </a:lnRef>
            <a:fillRef idx="1">
              <a:schemeClr val="accent3">
                <a:hueOff val="-1755443"/>
                <a:satOff val="28228"/>
                <a:lumOff val="-4314"/>
                <a:alphaOff val="0"/>
              </a:schemeClr>
            </a:fillRef>
            <a:effectRef idx="0">
              <a:schemeClr val="accent3">
                <a:hueOff val="-1755443"/>
                <a:satOff val="28228"/>
                <a:lumOff val="-4314"/>
                <a:alphaOff val="0"/>
              </a:schemeClr>
            </a:effectRef>
            <a:fontRef idx="minor">
              <a:schemeClr val="lt1"/>
            </a:fontRef>
          </p:style>
        </p:sp>
        <p:sp>
          <p:nvSpPr>
            <p:cNvPr id="69" name="Oval 12">
              <a:extLst>
                <a:ext uri="{FF2B5EF4-FFF2-40B4-BE49-F238E27FC236}">
                  <a16:creationId xmlns:a16="http://schemas.microsoft.com/office/drawing/2014/main" id="{A5AD4E8E-C015-4879-AF77-C00440239919}"/>
                </a:ext>
              </a:extLst>
            </p:cNvPr>
            <p:cNvSpPr txBox="1"/>
            <p:nvPr/>
          </p:nvSpPr>
          <p:spPr>
            <a:xfrm>
              <a:off x="2670198" y="3149661"/>
              <a:ext cx="755603" cy="7556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CA" sz="2900" kern="1200" dirty="0"/>
                <a:t>0.5</a:t>
              </a:r>
            </a:p>
          </p:txBody>
        </p:sp>
      </p:grpSp>
      <p:grpSp>
        <p:nvGrpSpPr>
          <p:cNvPr id="70" name="Group 69">
            <a:extLst>
              <a:ext uri="{FF2B5EF4-FFF2-40B4-BE49-F238E27FC236}">
                <a16:creationId xmlns:a16="http://schemas.microsoft.com/office/drawing/2014/main" id="{C0DE54BC-84F1-4B1B-8130-F587598A4331}"/>
              </a:ext>
            </a:extLst>
          </p:cNvPr>
          <p:cNvGrpSpPr/>
          <p:nvPr/>
        </p:nvGrpSpPr>
        <p:grpSpPr>
          <a:xfrm rot="16200000">
            <a:off x="3827363" y="2677395"/>
            <a:ext cx="400110" cy="902619"/>
            <a:chOff x="2866340" y="2660206"/>
            <a:chExt cx="363319" cy="226245"/>
          </a:xfrm>
          <a:solidFill>
            <a:schemeClr val="accent5">
              <a:lumMod val="75000"/>
            </a:schemeClr>
          </a:solidFill>
        </p:grpSpPr>
        <p:sp>
          <p:nvSpPr>
            <p:cNvPr id="71" name="Arrow: Right 70">
              <a:extLst>
                <a:ext uri="{FF2B5EF4-FFF2-40B4-BE49-F238E27FC236}">
                  <a16:creationId xmlns:a16="http://schemas.microsoft.com/office/drawing/2014/main" id="{C00B887E-8136-4D61-B32D-C0ECC17B7C48}"/>
                </a:ext>
              </a:extLst>
            </p:cNvPr>
            <p:cNvSpPr/>
            <p:nvPr/>
          </p:nvSpPr>
          <p:spPr>
            <a:xfrm rot="5400000">
              <a:off x="2934877" y="2591669"/>
              <a:ext cx="226245" cy="363319"/>
            </a:xfrm>
            <a:prstGeom prst="rightArrow">
              <a:avLst>
                <a:gd name="adj1" fmla="val 60000"/>
                <a:gd name="adj2" fmla="val 50000"/>
              </a:avLst>
            </a:prstGeom>
            <a:grpFill/>
          </p:spPr>
          <p:style>
            <a:lnRef idx="0">
              <a:schemeClr val="lt1">
                <a:hueOff val="0"/>
                <a:satOff val="0"/>
                <a:lumOff val="0"/>
                <a:alphaOff val="0"/>
              </a:schemeClr>
            </a:lnRef>
            <a:fillRef idx="1">
              <a:schemeClr val="accent3">
                <a:hueOff val="-1755443"/>
                <a:satOff val="28228"/>
                <a:lumOff val="-4314"/>
                <a:alphaOff val="0"/>
              </a:schemeClr>
            </a:fillRef>
            <a:effectRef idx="0">
              <a:schemeClr val="accent3">
                <a:hueOff val="-1755443"/>
                <a:satOff val="28228"/>
                <a:lumOff val="-4314"/>
                <a:alphaOff val="0"/>
              </a:schemeClr>
            </a:effectRef>
            <a:fontRef idx="minor">
              <a:schemeClr val="lt1"/>
            </a:fontRef>
          </p:style>
        </p:sp>
        <p:sp>
          <p:nvSpPr>
            <p:cNvPr id="72" name="Arrow: Right 10">
              <a:extLst>
                <a:ext uri="{FF2B5EF4-FFF2-40B4-BE49-F238E27FC236}">
                  <a16:creationId xmlns:a16="http://schemas.microsoft.com/office/drawing/2014/main" id="{0896D150-2EDE-412E-B6E0-64707B6D3E2E}"/>
                </a:ext>
              </a:extLst>
            </p:cNvPr>
            <p:cNvSpPr txBox="1"/>
            <p:nvPr/>
          </p:nvSpPr>
          <p:spPr>
            <a:xfrm rot="5400000">
              <a:off x="2968814" y="2630397"/>
              <a:ext cx="158372" cy="21799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CA" sz="1400" kern="1200"/>
            </a:p>
          </p:txBody>
        </p:sp>
      </p:grpSp>
    </p:spTree>
    <p:extLst>
      <p:ext uri="{BB962C8B-B14F-4D97-AF65-F5344CB8AC3E}">
        <p14:creationId xmlns:p14="http://schemas.microsoft.com/office/powerpoint/2010/main" val="410100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4" presetClass="entr" presetSubtype="1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randombar(horizontal)">
                                      <p:cBhvr>
                                        <p:cTn id="10" dur="500"/>
                                        <p:tgtEl>
                                          <p:spTgt spid="55"/>
                                        </p:tgtEl>
                                      </p:cBhvr>
                                    </p:animEffect>
                                  </p:childTnLst>
                                </p:cTn>
                              </p:par>
                              <p:par>
                                <p:cTn id="11" presetID="14" presetClass="entr" presetSubtype="1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randombar(horizontal)">
                                      <p:cBhvr>
                                        <p:cTn id="13" dur="500"/>
                                        <p:tgtEl>
                                          <p:spTgt spid="58"/>
                                        </p:tgtEl>
                                      </p:cBhvr>
                                    </p:animEffect>
                                  </p:childTnLst>
                                </p:cTn>
                              </p:par>
                              <p:par>
                                <p:cTn id="14" presetID="14" presetClass="entr" presetSubtype="1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randombar(horizontal)">
                                      <p:cBhvr>
                                        <p:cTn id="16" dur="500"/>
                                        <p:tgtEl>
                                          <p:spTgt spid="61"/>
                                        </p:tgtEl>
                                      </p:cBhvr>
                                    </p:animEffect>
                                  </p:childTnLst>
                                </p:cTn>
                              </p:par>
                              <p:par>
                                <p:cTn id="17" presetID="14" presetClass="entr" presetSubtype="1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randombar(horizontal)">
                                      <p:cBhvr>
                                        <p:cTn id="19" dur="500"/>
                                        <p:tgtEl>
                                          <p:spTgt spid="64"/>
                                        </p:tgtEl>
                                      </p:cBhvr>
                                    </p:animEffect>
                                  </p:childTnLst>
                                </p:cTn>
                              </p:par>
                              <p:par>
                                <p:cTn id="20" presetID="14" presetClass="entr" presetSubtype="1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randombar(horizontal)">
                                      <p:cBhvr>
                                        <p:cTn id="22" dur="500"/>
                                        <p:tgtEl>
                                          <p:spTgt spid="67"/>
                                        </p:tgtEl>
                                      </p:cBhvr>
                                    </p:animEffect>
                                  </p:childTnLst>
                                </p:cTn>
                              </p:par>
                              <p:par>
                                <p:cTn id="23" presetID="14" presetClass="entr" presetSubtype="1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randombar(horizontal)">
                                      <p:cBhvr>
                                        <p:cTn id="2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BE70682-AE02-47E6-A649-172C87792D06}"/>
              </a:ext>
            </a:extLst>
          </p:cNvPr>
          <p:cNvPicPr>
            <a:picLocks noChangeAspect="1"/>
          </p:cNvPicPr>
          <p:nvPr/>
        </p:nvPicPr>
        <p:blipFill>
          <a:blip r:embed="rId3"/>
          <a:stretch>
            <a:fillRect/>
          </a:stretch>
        </p:blipFill>
        <p:spPr>
          <a:xfrm>
            <a:off x="4266590" y="1044700"/>
            <a:ext cx="4877410" cy="3653398"/>
          </a:xfrm>
          <a:prstGeom prst="rect">
            <a:avLst/>
          </a:prstGeom>
        </p:spPr>
      </p:pic>
      <p:graphicFrame>
        <p:nvGraphicFramePr>
          <p:cNvPr id="7" name="Diagram 6">
            <a:extLst>
              <a:ext uri="{FF2B5EF4-FFF2-40B4-BE49-F238E27FC236}">
                <a16:creationId xmlns:a16="http://schemas.microsoft.com/office/drawing/2014/main" id="{79A5B421-7625-49EF-B07D-4DA875CA8ABB}"/>
              </a:ext>
            </a:extLst>
          </p:cNvPr>
          <p:cNvGraphicFramePr/>
          <p:nvPr>
            <p:extLst>
              <p:ext uri="{D42A27DB-BD31-4B8C-83A1-F6EECF244321}">
                <p14:modId xmlns:p14="http://schemas.microsoft.com/office/powerpoint/2010/main" val="3764352939"/>
              </p:ext>
            </p:extLst>
          </p:nvPr>
        </p:nvGraphicFramePr>
        <p:xfrm>
          <a:off x="143555" y="1190477"/>
          <a:ext cx="5358557" cy="3573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a:t>Method: Modelling </a:t>
            </a:r>
          </a:p>
        </p:txBody>
      </p:sp>
      <p:sp>
        <p:nvSpPr>
          <p:cNvPr id="8" name="Text Placeholder 4">
            <a:extLst>
              <a:ext uri="{FF2B5EF4-FFF2-40B4-BE49-F238E27FC236}">
                <a16:creationId xmlns:a16="http://schemas.microsoft.com/office/drawing/2014/main" id="{C2988BC7-D5CE-4478-9831-27EB3C53259A}"/>
              </a:ext>
            </a:extLst>
          </p:cNvPr>
          <p:cNvSpPr txBox="1">
            <a:spLocks/>
          </p:cNvSpPr>
          <p:nvPr/>
        </p:nvSpPr>
        <p:spPr>
          <a:xfrm>
            <a:off x="-314560" y="1378140"/>
            <a:ext cx="3894502" cy="383182"/>
          </a:xfrm>
          <a:prstGeom prst="rect">
            <a:avLst/>
          </a:prstGeom>
        </p:spPr>
        <p:txBody>
          <a:bodyPr vert="horz" wrap="square" lIns="457200" tIns="45720" rIns="457200" bIns="45720" rtlCol="0">
            <a:spAutoFit/>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lumMod val="85000"/>
                    <a:lumOff val="15000"/>
                  </a:schemeClr>
                </a:solidFill>
                <a:latin typeface="+mj-lt"/>
                <a:ea typeface="+mn-ea"/>
                <a:cs typeface="+mn-cs"/>
              </a:defRPr>
            </a:lvl1pPr>
            <a:lvl2pPr marL="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j-lt"/>
                <a:ea typeface="+mn-ea"/>
                <a:cs typeface="+mn-cs"/>
              </a:defRPr>
            </a:lvl2pPr>
            <a:lvl3pPr marL="0" indent="0" algn="ctr" defTabSz="685800" rtl="0" eaLnBrk="1" latinLnBrk="0" hangingPunct="1">
              <a:lnSpc>
                <a:spcPct val="90000"/>
              </a:lnSpc>
              <a:spcBef>
                <a:spcPts val="900"/>
              </a:spcBef>
              <a:spcAft>
                <a:spcPts val="900"/>
              </a:spcAft>
              <a:buFont typeface="Arial" panose="020B0604020202020204" pitchFamily="34" charset="0"/>
              <a:buNone/>
              <a:defRPr sz="1500" b="1" kern="1200">
                <a:solidFill>
                  <a:schemeClr val="tx2"/>
                </a:solidFill>
                <a:latin typeface="+mn-lt"/>
                <a:ea typeface="+mn-ea"/>
                <a:cs typeface="+mn-cs"/>
              </a:defRPr>
            </a:lvl3pPr>
            <a:lvl4pPr marL="0" indent="0" algn="ctr" defTabSz="685800" rtl="0" eaLnBrk="1" latinLnBrk="0" hangingPunct="1">
              <a:lnSpc>
                <a:spcPct val="90000"/>
              </a:lnSpc>
              <a:spcBef>
                <a:spcPts val="375"/>
              </a:spcBef>
              <a:buFont typeface="Arial" panose="020B0604020202020204" pitchFamily="34" charset="0"/>
              <a:buNone/>
              <a:defRPr sz="1200" kern="1200">
                <a:solidFill>
                  <a:schemeClr val="tx1">
                    <a:lumMod val="85000"/>
                    <a:lumOff val="15000"/>
                  </a:schemeClr>
                </a:solidFill>
                <a:latin typeface="+mn-lt"/>
                <a:ea typeface="+mn-ea"/>
                <a:cs typeface="+mn-cs"/>
              </a:defRPr>
            </a:lvl4pPr>
            <a:lvl5pPr marL="0" indent="0" algn="ctr" defTabSz="685800" rtl="0" eaLnBrk="1" latinLnBrk="0" hangingPunct="1">
              <a:lnSpc>
                <a:spcPct val="90000"/>
              </a:lnSpc>
              <a:spcBef>
                <a:spcPts val="375"/>
              </a:spcBef>
              <a:spcAft>
                <a:spcPts val="900"/>
              </a:spcAft>
              <a:buFont typeface="Arial" panose="020B0604020202020204" pitchFamily="34" charset="0"/>
              <a:buNone/>
              <a:defRPr sz="1050" kern="1200">
                <a:solidFill>
                  <a:schemeClr val="tx1">
                    <a:lumMod val="85000"/>
                    <a:lumOff val="1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latin typeface="Arial Black" panose="020B0A04020102020204" pitchFamily="34" charset="0"/>
                <a:cs typeface="Aharoni" panose="020B0604020202020204" pitchFamily="2" charset="-79"/>
              </a:rPr>
              <a:t>Topic Modelling</a:t>
            </a:r>
          </a:p>
        </p:txBody>
      </p:sp>
    </p:spTree>
    <p:extLst>
      <p:ext uri="{BB962C8B-B14F-4D97-AF65-F5344CB8AC3E}">
        <p14:creationId xmlns:p14="http://schemas.microsoft.com/office/powerpoint/2010/main" val="6530649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Modelling: Latent Dirichlet Allocation</a:t>
            </a:r>
          </a:p>
        </p:txBody>
      </p:sp>
      <p:pic>
        <p:nvPicPr>
          <p:cNvPr id="3" name="Picture 2">
            <a:extLst>
              <a:ext uri="{FF2B5EF4-FFF2-40B4-BE49-F238E27FC236}">
                <a16:creationId xmlns:a16="http://schemas.microsoft.com/office/drawing/2014/main" id="{03B7BA0E-0B4C-4AE8-84DF-A3D144D1C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 y="803938"/>
            <a:ext cx="9144000" cy="4339562"/>
          </a:xfrm>
          <a:prstGeom prst="rect">
            <a:avLst/>
          </a:prstGeom>
        </p:spPr>
      </p:pic>
      <p:sp>
        <p:nvSpPr>
          <p:cNvPr id="5" name="TextBox 4">
            <a:extLst>
              <a:ext uri="{FF2B5EF4-FFF2-40B4-BE49-F238E27FC236}">
                <a16:creationId xmlns:a16="http://schemas.microsoft.com/office/drawing/2014/main" id="{279D0874-4592-48FA-9F19-DA5FDBA6EA0C}"/>
              </a:ext>
            </a:extLst>
          </p:cNvPr>
          <p:cNvSpPr txBox="1"/>
          <p:nvPr/>
        </p:nvSpPr>
        <p:spPr>
          <a:xfrm>
            <a:off x="6404460" y="4816320"/>
            <a:ext cx="2858411" cy="307777"/>
          </a:xfrm>
          <a:prstGeom prst="rect">
            <a:avLst/>
          </a:prstGeom>
          <a:noFill/>
        </p:spPr>
        <p:txBody>
          <a:bodyPr wrap="none" rtlCol="0">
            <a:spAutoFit/>
          </a:bodyPr>
          <a:lstStyle/>
          <a:p>
            <a:r>
              <a:rPr lang="en-CA" sz="1400" dirty="0"/>
              <a:t>https://bcatctr.github.io/paraLDA</a:t>
            </a:r>
          </a:p>
        </p:txBody>
      </p:sp>
    </p:spTree>
    <p:extLst>
      <p:ext uri="{BB962C8B-B14F-4D97-AF65-F5344CB8AC3E}">
        <p14:creationId xmlns:p14="http://schemas.microsoft.com/office/powerpoint/2010/main" val="11259675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79A5B421-7625-49EF-B07D-4DA875CA8ABB}"/>
              </a:ext>
            </a:extLst>
          </p:cNvPr>
          <p:cNvGraphicFramePr/>
          <p:nvPr>
            <p:extLst>
              <p:ext uri="{D42A27DB-BD31-4B8C-83A1-F6EECF244321}">
                <p14:modId xmlns:p14="http://schemas.microsoft.com/office/powerpoint/2010/main" val="2651388124"/>
              </p:ext>
            </p:extLst>
          </p:nvPr>
        </p:nvGraphicFramePr>
        <p:xfrm>
          <a:off x="143555" y="490094"/>
          <a:ext cx="5358557" cy="3573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Method: Modelling </a:t>
            </a:r>
          </a:p>
        </p:txBody>
      </p:sp>
      <p:sp>
        <p:nvSpPr>
          <p:cNvPr id="8" name="Text Placeholder 4">
            <a:extLst>
              <a:ext uri="{FF2B5EF4-FFF2-40B4-BE49-F238E27FC236}">
                <a16:creationId xmlns:a16="http://schemas.microsoft.com/office/drawing/2014/main" id="{C2988BC7-D5CE-4478-9831-27EB3C53259A}"/>
              </a:ext>
            </a:extLst>
          </p:cNvPr>
          <p:cNvSpPr txBox="1">
            <a:spLocks/>
          </p:cNvSpPr>
          <p:nvPr/>
        </p:nvSpPr>
        <p:spPr>
          <a:xfrm>
            <a:off x="-314560" y="865420"/>
            <a:ext cx="3894502" cy="383182"/>
          </a:xfrm>
          <a:prstGeom prst="rect">
            <a:avLst/>
          </a:prstGeom>
        </p:spPr>
        <p:txBody>
          <a:bodyPr vert="horz" wrap="square" lIns="457200" tIns="45720" rIns="457200" bIns="45720" rtlCol="0">
            <a:spAutoFit/>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lumMod val="85000"/>
                    <a:lumOff val="15000"/>
                  </a:schemeClr>
                </a:solidFill>
                <a:latin typeface="+mj-lt"/>
                <a:ea typeface="+mn-ea"/>
                <a:cs typeface="+mn-cs"/>
              </a:defRPr>
            </a:lvl1pPr>
            <a:lvl2pPr marL="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j-lt"/>
                <a:ea typeface="+mn-ea"/>
                <a:cs typeface="+mn-cs"/>
              </a:defRPr>
            </a:lvl2pPr>
            <a:lvl3pPr marL="0" indent="0" algn="ctr" defTabSz="685800" rtl="0" eaLnBrk="1" latinLnBrk="0" hangingPunct="1">
              <a:lnSpc>
                <a:spcPct val="90000"/>
              </a:lnSpc>
              <a:spcBef>
                <a:spcPts val="900"/>
              </a:spcBef>
              <a:spcAft>
                <a:spcPts val="900"/>
              </a:spcAft>
              <a:buFont typeface="Arial" panose="020B0604020202020204" pitchFamily="34" charset="0"/>
              <a:buNone/>
              <a:defRPr sz="1500" b="1" kern="1200">
                <a:solidFill>
                  <a:schemeClr val="tx2"/>
                </a:solidFill>
                <a:latin typeface="+mn-lt"/>
                <a:ea typeface="+mn-ea"/>
                <a:cs typeface="+mn-cs"/>
              </a:defRPr>
            </a:lvl3pPr>
            <a:lvl4pPr marL="0" indent="0" algn="ctr" defTabSz="685800" rtl="0" eaLnBrk="1" latinLnBrk="0" hangingPunct="1">
              <a:lnSpc>
                <a:spcPct val="90000"/>
              </a:lnSpc>
              <a:spcBef>
                <a:spcPts val="375"/>
              </a:spcBef>
              <a:buFont typeface="Arial" panose="020B0604020202020204" pitchFamily="34" charset="0"/>
              <a:buNone/>
              <a:defRPr sz="1200" kern="1200">
                <a:solidFill>
                  <a:schemeClr val="tx1">
                    <a:lumMod val="85000"/>
                    <a:lumOff val="15000"/>
                  </a:schemeClr>
                </a:solidFill>
                <a:latin typeface="+mn-lt"/>
                <a:ea typeface="+mn-ea"/>
                <a:cs typeface="+mn-cs"/>
              </a:defRPr>
            </a:lvl4pPr>
            <a:lvl5pPr marL="0" indent="0" algn="ctr" defTabSz="685800" rtl="0" eaLnBrk="1" latinLnBrk="0" hangingPunct="1">
              <a:lnSpc>
                <a:spcPct val="90000"/>
              </a:lnSpc>
              <a:spcBef>
                <a:spcPts val="375"/>
              </a:spcBef>
              <a:spcAft>
                <a:spcPts val="900"/>
              </a:spcAft>
              <a:buFont typeface="Arial" panose="020B0604020202020204" pitchFamily="34" charset="0"/>
              <a:buNone/>
              <a:defRPr sz="1050" kern="1200">
                <a:solidFill>
                  <a:schemeClr val="tx1">
                    <a:lumMod val="85000"/>
                    <a:lumOff val="1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latin typeface="Arial Black" panose="020B0A04020102020204" pitchFamily="34" charset="0"/>
                <a:cs typeface="Aharoni" panose="020B0604020202020204" pitchFamily="2" charset="-79"/>
              </a:rPr>
              <a:t>Topic Modelling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A7804A8-648D-44B5-9D29-BDB6170DC484}"/>
                  </a:ext>
                </a:extLst>
              </p:cNvPr>
              <p:cNvSpPr txBox="1"/>
              <p:nvPr/>
            </p:nvSpPr>
            <p:spPr>
              <a:xfrm>
                <a:off x="4572000" y="4151456"/>
                <a:ext cx="425599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𝑓</m:t>
                          </m:r>
                        </m:e>
                        <m:sub>
                          <m:r>
                            <a:rPr lang="en-CA" sz="1600" b="0" i="1" smtClean="0">
                              <a:latin typeface="Cambria Math" panose="02040503050406030204" pitchFamily="18" charset="0"/>
                            </a:rPr>
                            <m:t>𝑑</m:t>
                          </m:r>
                        </m:sub>
                      </m:sSub>
                      <m:d>
                        <m:dPr>
                          <m:ctrlPr>
                            <a:rPr lang="en-CA" sz="1600" b="0" i="1" smtClean="0">
                              <a:latin typeface="Cambria Math" panose="02040503050406030204" pitchFamily="18" charset="0"/>
                            </a:rPr>
                          </m:ctrlPr>
                        </m:dPr>
                        <m:e>
                          <m:r>
                            <a:rPr lang="en-CA" sz="1600" b="0" i="1" smtClean="0">
                              <a:latin typeface="Cambria Math" panose="02040503050406030204" pitchFamily="18" charset="0"/>
                            </a:rPr>
                            <m:t>𝑡</m:t>
                          </m:r>
                        </m:e>
                      </m:d>
                      <m:r>
                        <a:rPr lang="en-CA" sz="1600" b="0" i="1" smtClean="0">
                          <a:latin typeface="Cambria Math" panose="02040503050406030204" pitchFamily="18" charset="0"/>
                        </a:rPr>
                        <m:t>≔</m:t>
                      </m:r>
                      <m:r>
                        <a:rPr lang="en-CA" sz="1600" b="0" i="1" smtClean="0">
                          <a:latin typeface="Cambria Math" panose="02040503050406030204" pitchFamily="18" charset="0"/>
                        </a:rPr>
                        <m:t>𝑓𝑟𝑒𝑞𝑢𝑒𝑛𝑐𝑦</m:t>
                      </m:r>
                      <m:r>
                        <a:rPr lang="en-CA" sz="1600" b="0" i="1" smtClean="0">
                          <a:latin typeface="Cambria Math" panose="02040503050406030204" pitchFamily="18" charset="0"/>
                        </a:rPr>
                        <m:t> </m:t>
                      </m:r>
                      <m:r>
                        <a:rPr lang="en-CA" sz="1600" b="0" i="1" smtClean="0">
                          <a:latin typeface="Cambria Math" panose="02040503050406030204" pitchFamily="18" charset="0"/>
                        </a:rPr>
                        <m:t>𝑜𝑓</m:t>
                      </m:r>
                      <m:r>
                        <a:rPr lang="en-CA" sz="1600" b="0" i="1" smtClean="0">
                          <a:latin typeface="Cambria Math" panose="02040503050406030204" pitchFamily="18" charset="0"/>
                        </a:rPr>
                        <m:t> </m:t>
                      </m:r>
                      <m:r>
                        <a:rPr lang="en-CA" sz="1600" b="0" i="1" smtClean="0">
                          <a:latin typeface="Cambria Math" panose="02040503050406030204" pitchFamily="18" charset="0"/>
                        </a:rPr>
                        <m:t>𝑡𝑒𝑟𝑚</m:t>
                      </m:r>
                      <m:r>
                        <a:rPr lang="en-CA" sz="1600" b="0" i="1" smtClean="0">
                          <a:latin typeface="Cambria Math" panose="02040503050406030204" pitchFamily="18" charset="0"/>
                        </a:rPr>
                        <m:t> </m:t>
                      </m:r>
                      <m:r>
                        <a:rPr lang="en-CA" sz="1600" b="0" i="1" smtClean="0">
                          <a:latin typeface="Cambria Math" panose="02040503050406030204" pitchFamily="18" charset="0"/>
                        </a:rPr>
                        <m:t>𝑡</m:t>
                      </m:r>
                      <m:r>
                        <a:rPr lang="en-CA" sz="1600" b="0" i="1" smtClean="0">
                          <a:latin typeface="Cambria Math" panose="02040503050406030204" pitchFamily="18" charset="0"/>
                        </a:rPr>
                        <m:t> </m:t>
                      </m:r>
                      <m:r>
                        <a:rPr lang="en-CA" sz="1600" b="0" i="1" smtClean="0">
                          <a:latin typeface="Cambria Math" panose="02040503050406030204" pitchFamily="18" charset="0"/>
                        </a:rPr>
                        <m:t>𝑖𝑛</m:t>
                      </m:r>
                      <m:r>
                        <a:rPr lang="en-CA" sz="1600" b="0" i="1" smtClean="0">
                          <a:latin typeface="Cambria Math" panose="02040503050406030204" pitchFamily="18" charset="0"/>
                        </a:rPr>
                        <m:t> </m:t>
                      </m:r>
                      <m:r>
                        <a:rPr lang="en-CA" sz="1600" b="0" i="1" smtClean="0">
                          <a:latin typeface="Cambria Math" panose="02040503050406030204" pitchFamily="18" charset="0"/>
                        </a:rPr>
                        <m:t>𝑑𝑜𝑐𝑢𝑚𝑒𝑛𝑡</m:t>
                      </m:r>
                      <m:r>
                        <a:rPr lang="en-CA" sz="1600" b="0" i="1" smtClean="0">
                          <a:latin typeface="Cambria Math" panose="02040503050406030204" pitchFamily="18" charset="0"/>
                        </a:rPr>
                        <m:t> </m:t>
                      </m:r>
                      <m:r>
                        <a:rPr lang="en-CA" sz="1600" b="0" i="1" smtClean="0">
                          <a:latin typeface="Cambria Math" panose="02040503050406030204" pitchFamily="18" charset="0"/>
                        </a:rPr>
                        <m:t>𝑑</m:t>
                      </m:r>
                    </m:oMath>
                  </m:oMathPara>
                </a14:m>
                <a:endParaRPr lang="en-CA" sz="1600" b="0" dirty="0"/>
              </a:p>
              <a:p>
                <a:r>
                  <a:rPr lang="en-CA" sz="1600" dirty="0"/>
                  <a:t>     D  </a:t>
                </a:r>
                <a14:m>
                  <m:oMath xmlns:m="http://schemas.openxmlformats.org/officeDocument/2006/math">
                    <m:r>
                      <a:rPr lang="en-CA" sz="1600" i="1">
                        <a:latin typeface="Cambria Math" panose="02040503050406030204" pitchFamily="18" charset="0"/>
                      </a:rPr>
                      <m:t>≔</m:t>
                    </m:r>
                  </m:oMath>
                </a14:m>
                <a:r>
                  <a:rPr lang="en-CA" sz="1600" dirty="0"/>
                  <a:t> corpus of documents</a:t>
                </a:r>
              </a:p>
            </p:txBody>
          </p:sp>
        </mc:Choice>
        <mc:Fallback xmlns="">
          <p:sp>
            <p:nvSpPr>
              <p:cNvPr id="5" name="TextBox 4">
                <a:extLst>
                  <a:ext uri="{FF2B5EF4-FFF2-40B4-BE49-F238E27FC236}">
                    <a16:creationId xmlns:a16="http://schemas.microsoft.com/office/drawing/2014/main" id="{CA7804A8-648D-44B5-9D29-BDB6170DC484}"/>
                  </a:ext>
                </a:extLst>
              </p:cNvPr>
              <p:cNvSpPr txBox="1">
                <a:spLocks noRot="1" noChangeAspect="1" noMove="1" noResize="1" noEditPoints="1" noAdjustHandles="1" noChangeArrowheads="1" noChangeShapeType="1" noTextEdit="1"/>
              </p:cNvSpPr>
              <p:nvPr/>
            </p:nvSpPr>
            <p:spPr>
              <a:xfrm>
                <a:off x="4572000" y="4151456"/>
                <a:ext cx="4255997" cy="584775"/>
              </a:xfrm>
              <a:prstGeom prst="rect">
                <a:avLst/>
              </a:prstGeom>
              <a:blipFill>
                <a:blip r:embed="rId8"/>
                <a:stretch>
                  <a:fillRect b="-11458"/>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E203C56F-DEBD-48C1-9C5B-9DE00B2C92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25322" y="1553822"/>
            <a:ext cx="4483998" cy="1446292"/>
          </a:xfrm>
          <a:prstGeom prst="rect">
            <a:avLst/>
          </a:prstGeom>
        </p:spPr>
      </p:pic>
      <p:pic>
        <p:nvPicPr>
          <p:cNvPr id="9" name="Picture 8">
            <a:extLst>
              <a:ext uri="{FF2B5EF4-FFF2-40B4-BE49-F238E27FC236}">
                <a16:creationId xmlns:a16="http://schemas.microsoft.com/office/drawing/2014/main" id="{28916FF4-4EEC-4BBD-8888-ECABC8117810}"/>
              </a:ext>
            </a:extLst>
          </p:cNvPr>
          <p:cNvPicPr>
            <a:picLocks noChangeAspect="1"/>
          </p:cNvPicPr>
          <p:nvPr/>
        </p:nvPicPr>
        <p:blipFill>
          <a:blip r:embed="rId10"/>
          <a:stretch>
            <a:fillRect/>
          </a:stretch>
        </p:blipFill>
        <p:spPr>
          <a:xfrm>
            <a:off x="0" y="3131337"/>
            <a:ext cx="4381500" cy="1952625"/>
          </a:xfrm>
          <a:prstGeom prst="rect">
            <a:avLst/>
          </a:prstGeom>
        </p:spPr>
      </p:pic>
      <p:pic>
        <p:nvPicPr>
          <p:cNvPr id="10" name="Picture 9">
            <a:extLst>
              <a:ext uri="{FF2B5EF4-FFF2-40B4-BE49-F238E27FC236}">
                <a16:creationId xmlns:a16="http://schemas.microsoft.com/office/drawing/2014/main" id="{7FA6DA4B-CCA8-431A-B227-EA613B530633}"/>
              </a:ext>
            </a:extLst>
          </p:cNvPr>
          <p:cNvPicPr>
            <a:picLocks noChangeAspect="1"/>
          </p:cNvPicPr>
          <p:nvPr/>
        </p:nvPicPr>
        <p:blipFill>
          <a:blip r:embed="rId11"/>
          <a:stretch>
            <a:fillRect/>
          </a:stretch>
        </p:blipFill>
        <p:spPr>
          <a:xfrm>
            <a:off x="4572000" y="3311149"/>
            <a:ext cx="4385589" cy="752693"/>
          </a:xfrm>
          <a:prstGeom prst="rect">
            <a:avLst/>
          </a:prstGeom>
        </p:spPr>
      </p:pic>
    </p:spTree>
    <p:extLst>
      <p:ext uri="{BB962C8B-B14F-4D97-AF65-F5344CB8AC3E}">
        <p14:creationId xmlns:p14="http://schemas.microsoft.com/office/powerpoint/2010/main" val="6568555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B0AFCD-FF99-4571-A6AE-15CF65DC5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131" y="788069"/>
            <a:ext cx="6730348" cy="4328085"/>
          </a:xfrm>
          <a:prstGeom prst="rect">
            <a:avLst/>
          </a:prstGeom>
        </p:spPr>
      </p:pic>
      <p:sp>
        <p:nvSpPr>
          <p:cNvPr id="4" name="Title 3"/>
          <p:cNvSpPr>
            <a:spLocks noGrp="1"/>
          </p:cNvSpPr>
          <p:nvPr>
            <p:ph type="title"/>
          </p:nvPr>
        </p:nvSpPr>
        <p:spPr/>
        <p:txBody>
          <a:bodyPr/>
          <a:lstStyle/>
          <a:p>
            <a:r>
              <a:rPr lang="en-US" dirty="0"/>
              <a:t>Method</a:t>
            </a:r>
          </a:p>
        </p:txBody>
      </p:sp>
      <p:sp>
        <p:nvSpPr>
          <p:cNvPr id="6" name="Content Placeholder 5"/>
          <p:cNvSpPr>
            <a:spLocks noGrp="1"/>
          </p:cNvSpPr>
          <p:nvPr>
            <p:ph sz="half" idx="4294967295"/>
          </p:nvPr>
        </p:nvSpPr>
        <p:spPr>
          <a:xfrm>
            <a:off x="-161855" y="1640877"/>
            <a:ext cx="3808475" cy="2672857"/>
          </a:xfrm>
        </p:spPr>
        <p:txBody>
          <a:bodyPr>
            <a:normAutofit/>
          </a:bodyPr>
          <a:lstStyle/>
          <a:p>
            <a:pPr marL="0" indent="0" algn="l">
              <a:buNone/>
            </a:pPr>
            <a:r>
              <a:rPr lang="en-US" dirty="0">
                <a:latin typeface="Calibri" panose="020F0502020204030204" pitchFamily="34" charset="0"/>
                <a:cs typeface="Calibri" panose="020F0502020204030204" pitchFamily="34" charset="0"/>
              </a:rPr>
              <a:t>Topic Modelling:</a:t>
            </a:r>
          </a:p>
          <a:p>
            <a:pPr marL="0" indent="0" algn="l">
              <a:buNone/>
            </a:pPr>
            <a:endParaRPr lang="en-US" sz="1000" dirty="0">
              <a:latin typeface="Calibri" panose="020F0502020204030204" pitchFamily="34" charset="0"/>
              <a:cs typeface="Calibri" panose="020F0502020204030204" pitchFamily="34" charset="0"/>
            </a:endParaRPr>
          </a:p>
          <a:p>
            <a:pPr marL="0" indent="0" algn="l">
              <a:buNone/>
            </a:pPr>
            <a:r>
              <a:rPr lang="en-US" sz="2000" dirty="0">
                <a:latin typeface="Calibri" panose="020F0502020204030204" pitchFamily="34" charset="0"/>
                <a:cs typeface="Calibri" panose="020F0502020204030204" pitchFamily="34" charset="0"/>
              </a:rPr>
              <a:t>1) LDA from </a:t>
            </a:r>
            <a:r>
              <a:rPr lang="en-US" sz="2000" dirty="0" err="1">
                <a:latin typeface="Calibri" panose="020F0502020204030204" pitchFamily="34" charset="0"/>
                <a:cs typeface="Calibri" panose="020F0502020204030204" pitchFamily="34" charset="0"/>
              </a:rPr>
              <a:t>gensim</a:t>
            </a:r>
            <a:r>
              <a:rPr lang="en-US" sz="2000" dirty="0">
                <a:latin typeface="Calibri" panose="020F0502020204030204" pitchFamily="34" charset="0"/>
                <a:cs typeface="Calibri" panose="020F0502020204030204" pitchFamily="34" charset="0"/>
              </a:rPr>
              <a:t> model</a:t>
            </a:r>
          </a:p>
          <a:p>
            <a:pPr marL="0" indent="0" algn="l">
              <a:buNone/>
            </a:pPr>
            <a:r>
              <a:rPr lang="en-US" sz="2000" dirty="0">
                <a:latin typeface="Calibri" panose="020F0502020204030204" pitchFamily="34" charset="0"/>
                <a:cs typeface="Calibri" panose="020F0502020204030204" pitchFamily="34" charset="0"/>
              </a:rPr>
              <a:t>2) </a:t>
            </a:r>
            <a:r>
              <a:rPr lang="en-US" sz="2000" dirty="0" err="1">
                <a:latin typeface="Calibri" panose="020F0502020204030204" pitchFamily="34" charset="0"/>
                <a:cs typeface="Calibri" panose="020F0502020204030204" pitchFamily="34" charset="0"/>
              </a:rPr>
              <a:t>CountVectorizer</a:t>
            </a:r>
            <a:r>
              <a:rPr lang="en-US" sz="2000" dirty="0">
                <a:latin typeface="Calibri" panose="020F0502020204030204" pitchFamily="34" charset="0"/>
                <a:cs typeface="Calibri" panose="020F0502020204030204" pitchFamily="34" charset="0"/>
              </a:rPr>
              <a:t> &amp; LDA from </a:t>
            </a:r>
            <a:r>
              <a:rPr lang="en-US" sz="2000" dirty="0" err="1">
                <a:latin typeface="Calibri" panose="020F0502020204030204" pitchFamily="34" charset="0"/>
                <a:cs typeface="Calibri" panose="020F0502020204030204" pitchFamily="34" charset="0"/>
              </a:rPr>
              <a:t>sklearn</a:t>
            </a:r>
            <a:r>
              <a:rPr lang="en-US" sz="2000" dirty="0">
                <a:latin typeface="Calibri" panose="020F0502020204030204" pitchFamily="34" charset="0"/>
                <a:cs typeface="Calibri" panose="020F0502020204030204" pitchFamily="34" charset="0"/>
              </a:rPr>
              <a:t> library</a:t>
            </a:r>
          </a:p>
          <a:p>
            <a:pPr marL="0" indent="0" algn="l">
              <a:buNone/>
            </a:pPr>
            <a:r>
              <a:rPr lang="en-US" sz="2000" dirty="0">
                <a:latin typeface="Calibri" panose="020F0502020204030204" pitchFamily="34" charset="0"/>
                <a:cs typeface="Calibri" panose="020F0502020204030204" pitchFamily="34" charset="0"/>
              </a:rPr>
              <a:t>3) TF-IDF &amp; NMF model from </a:t>
            </a:r>
            <a:r>
              <a:rPr lang="en-US" sz="2000" dirty="0" err="1">
                <a:latin typeface="Calibri" panose="020F0502020204030204" pitchFamily="34" charset="0"/>
                <a:cs typeface="Calibri" panose="020F0502020204030204" pitchFamily="34" charset="0"/>
              </a:rPr>
              <a:t>sklearn</a:t>
            </a:r>
            <a:r>
              <a:rPr lang="en-US" sz="2000" dirty="0">
                <a:latin typeface="Calibri" panose="020F0502020204030204" pitchFamily="34" charset="0"/>
                <a:cs typeface="Calibri" panose="020F0502020204030204" pitchFamily="34" charset="0"/>
              </a:rPr>
              <a:t> library</a:t>
            </a:r>
          </a:p>
        </p:txBody>
      </p:sp>
      <p:sp>
        <p:nvSpPr>
          <p:cNvPr id="11" name="Text Placeholder 10">
            <a:extLst>
              <a:ext uri="{FF2B5EF4-FFF2-40B4-BE49-F238E27FC236}">
                <a16:creationId xmlns:a16="http://schemas.microsoft.com/office/drawing/2014/main" id="{307A428F-220D-4E20-BC1E-46830FB97EB4}"/>
              </a:ext>
            </a:extLst>
          </p:cNvPr>
          <p:cNvSpPr>
            <a:spLocks noGrp="1"/>
          </p:cNvSpPr>
          <p:nvPr>
            <p:ph type="body" sz="quarter" idx="4294967295"/>
          </p:nvPr>
        </p:nvSpPr>
        <p:spPr>
          <a:xfrm>
            <a:off x="3350360" y="4728825"/>
            <a:ext cx="4041775" cy="383182"/>
          </a:xfrm>
        </p:spPr>
        <p:txBody>
          <a:bodyPr/>
          <a:lstStyle/>
          <a:p>
            <a:r>
              <a:rPr lang="en-CA" b="1" dirty="0"/>
              <a:t>LDA</a:t>
            </a:r>
          </a:p>
        </p:txBody>
      </p:sp>
      <p:sp>
        <p:nvSpPr>
          <p:cNvPr id="8" name="Text Placeholder 4">
            <a:extLst>
              <a:ext uri="{FF2B5EF4-FFF2-40B4-BE49-F238E27FC236}">
                <a16:creationId xmlns:a16="http://schemas.microsoft.com/office/drawing/2014/main" id="{C2988BC7-D5CE-4478-9831-27EB3C53259A}"/>
              </a:ext>
            </a:extLst>
          </p:cNvPr>
          <p:cNvSpPr txBox="1">
            <a:spLocks/>
          </p:cNvSpPr>
          <p:nvPr/>
        </p:nvSpPr>
        <p:spPr>
          <a:xfrm>
            <a:off x="15776" y="983167"/>
            <a:ext cx="2876470" cy="383182"/>
          </a:xfrm>
          <a:prstGeom prst="rect">
            <a:avLst/>
          </a:prstGeom>
        </p:spPr>
        <p:txBody>
          <a:bodyPr vert="horz" lIns="457200" tIns="45720" rIns="457200" bIns="45720" rtlCol="0">
            <a:spAutoFit/>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lumMod val="85000"/>
                    <a:lumOff val="15000"/>
                  </a:schemeClr>
                </a:solidFill>
                <a:latin typeface="+mj-lt"/>
                <a:ea typeface="+mn-ea"/>
                <a:cs typeface="+mn-cs"/>
              </a:defRPr>
            </a:lvl1pPr>
            <a:lvl2pPr marL="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j-lt"/>
                <a:ea typeface="+mn-ea"/>
                <a:cs typeface="+mn-cs"/>
              </a:defRPr>
            </a:lvl2pPr>
            <a:lvl3pPr marL="0" indent="0" algn="ctr" defTabSz="685800" rtl="0" eaLnBrk="1" latinLnBrk="0" hangingPunct="1">
              <a:lnSpc>
                <a:spcPct val="90000"/>
              </a:lnSpc>
              <a:spcBef>
                <a:spcPts val="900"/>
              </a:spcBef>
              <a:spcAft>
                <a:spcPts val="900"/>
              </a:spcAft>
              <a:buFont typeface="Arial" panose="020B0604020202020204" pitchFamily="34" charset="0"/>
              <a:buNone/>
              <a:defRPr sz="1500" b="1" kern="1200">
                <a:solidFill>
                  <a:schemeClr val="tx2"/>
                </a:solidFill>
                <a:latin typeface="+mn-lt"/>
                <a:ea typeface="+mn-ea"/>
                <a:cs typeface="+mn-cs"/>
              </a:defRPr>
            </a:lvl3pPr>
            <a:lvl4pPr marL="0" indent="0" algn="ctr" defTabSz="685800" rtl="0" eaLnBrk="1" latinLnBrk="0" hangingPunct="1">
              <a:lnSpc>
                <a:spcPct val="90000"/>
              </a:lnSpc>
              <a:spcBef>
                <a:spcPts val="375"/>
              </a:spcBef>
              <a:buFont typeface="Arial" panose="020B0604020202020204" pitchFamily="34" charset="0"/>
              <a:buNone/>
              <a:defRPr sz="1200" kern="1200">
                <a:solidFill>
                  <a:schemeClr val="tx1">
                    <a:lumMod val="85000"/>
                    <a:lumOff val="15000"/>
                  </a:schemeClr>
                </a:solidFill>
                <a:latin typeface="+mn-lt"/>
                <a:ea typeface="+mn-ea"/>
                <a:cs typeface="+mn-cs"/>
              </a:defRPr>
            </a:lvl4pPr>
            <a:lvl5pPr marL="0" indent="0" algn="ctr" defTabSz="685800" rtl="0" eaLnBrk="1" latinLnBrk="0" hangingPunct="1">
              <a:lnSpc>
                <a:spcPct val="90000"/>
              </a:lnSpc>
              <a:spcBef>
                <a:spcPts val="375"/>
              </a:spcBef>
              <a:spcAft>
                <a:spcPts val="900"/>
              </a:spcAft>
              <a:buFont typeface="Arial" panose="020B0604020202020204" pitchFamily="34" charset="0"/>
              <a:buNone/>
              <a:defRPr sz="1050" kern="1200">
                <a:solidFill>
                  <a:schemeClr val="tx1">
                    <a:lumMod val="85000"/>
                    <a:lumOff val="1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latin typeface="Arial Black" panose="020B0A04020102020204" pitchFamily="34" charset="0"/>
                <a:cs typeface="Aharoni" panose="020B0604020202020204" pitchFamily="2" charset="-79"/>
              </a:rPr>
              <a:t>Modelling</a:t>
            </a:r>
          </a:p>
        </p:txBody>
      </p:sp>
    </p:spTree>
    <p:extLst>
      <p:ext uri="{BB962C8B-B14F-4D97-AF65-F5344CB8AC3E}">
        <p14:creationId xmlns:p14="http://schemas.microsoft.com/office/powerpoint/2010/main" val="24972689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DB8F-FC7C-4B6E-B12C-81DC495D53BB}"/>
              </a:ext>
            </a:extLst>
          </p:cNvPr>
          <p:cNvSpPr>
            <a:spLocks noGrp="1"/>
          </p:cNvSpPr>
          <p:nvPr>
            <p:ph type="title"/>
          </p:nvPr>
        </p:nvSpPr>
        <p:spPr/>
        <p:txBody>
          <a:bodyPr/>
          <a:lstStyle/>
          <a:p>
            <a:r>
              <a:rPr lang="en-CA" dirty="0"/>
              <a:t>UBC Sauder School of Business Partners</a:t>
            </a:r>
          </a:p>
        </p:txBody>
      </p:sp>
      <p:sp>
        <p:nvSpPr>
          <p:cNvPr id="3" name="TextBox 2">
            <a:extLst>
              <a:ext uri="{FF2B5EF4-FFF2-40B4-BE49-F238E27FC236}">
                <a16:creationId xmlns:a16="http://schemas.microsoft.com/office/drawing/2014/main" id="{2B9ACE5C-A5B7-4ACE-B623-BB2549C41FEC}"/>
              </a:ext>
            </a:extLst>
          </p:cNvPr>
          <p:cNvSpPr txBox="1"/>
          <p:nvPr/>
        </p:nvSpPr>
        <p:spPr>
          <a:xfrm>
            <a:off x="448965" y="891995"/>
            <a:ext cx="8398775" cy="3970318"/>
          </a:xfrm>
          <a:prstGeom prst="rect">
            <a:avLst/>
          </a:prstGeom>
          <a:noFill/>
        </p:spPr>
        <p:txBody>
          <a:bodyPr wrap="square" rtlCol="0">
            <a:spAutoFit/>
          </a:bodyPr>
          <a:lstStyle/>
          <a:p>
            <a:r>
              <a:rPr lang="en-CA" b="1" dirty="0"/>
              <a:t>MANAGEMENT INFORMATION SYSTEMS RESEARCH</a:t>
            </a:r>
          </a:p>
          <a:p>
            <a:endParaRPr lang="en-CA" b="1" dirty="0"/>
          </a:p>
          <a:p>
            <a:r>
              <a:rPr lang="en-US" dirty="0"/>
              <a:t>Accounting and Information Systems Division</a:t>
            </a:r>
          </a:p>
          <a:p>
            <a:endParaRPr lang="en-CA" dirty="0"/>
          </a:p>
          <a:p>
            <a:r>
              <a:rPr lang="en-CA" dirty="0"/>
              <a:t>Faculty Members:</a:t>
            </a:r>
          </a:p>
          <a:p>
            <a:endParaRPr lang="en-CA" dirty="0"/>
          </a:p>
          <a:p>
            <a:pPr marL="285750" indent="-285750">
              <a:buFont typeface="Arial" panose="020B0604020202020204" pitchFamily="34" charset="0"/>
              <a:buChar char="•"/>
            </a:pPr>
            <a:r>
              <a:rPr lang="en-CA" b="1" dirty="0"/>
              <a:t>Hasan </a:t>
            </a:r>
            <a:r>
              <a:rPr lang="en-CA" b="1" dirty="0" err="1"/>
              <a:t>Cavusoglu</a:t>
            </a:r>
            <a:r>
              <a:rPr lang="en-CA" b="1" dirty="0"/>
              <a:t> </a:t>
            </a:r>
            <a:r>
              <a:rPr lang="en-CA" dirty="0"/>
              <a:t>- Associate Professor</a:t>
            </a:r>
          </a:p>
          <a:p>
            <a:pPr lvl="1"/>
            <a:r>
              <a:rPr lang="en-CA" dirty="0"/>
              <a:t>Research: Economics of Information Systems</a:t>
            </a:r>
          </a:p>
          <a:p>
            <a:pPr marL="742950" lvl="1" indent="-285750">
              <a:buFont typeface="Wingdings" panose="05000000000000000000" pitchFamily="2" charset="2"/>
              <a:buChar char="Ø"/>
            </a:pPr>
            <a:r>
              <a:rPr lang="en-CA" dirty="0"/>
              <a:t>Game Theory, Econometrics, Social/Behavioral Science methods</a:t>
            </a:r>
          </a:p>
          <a:p>
            <a:pPr lvl="1"/>
            <a:endParaRPr lang="en-CA" dirty="0"/>
          </a:p>
          <a:p>
            <a:pPr marL="285750" indent="-285750">
              <a:buFont typeface="Arial" panose="020B0604020202020204" pitchFamily="34" charset="0"/>
              <a:buChar char="•"/>
            </a:pPr>
            <a:r>
              <a:rPr lang="en-CA" b="1" dirty="0"/>
              <a:t>Gene Moo Lee </a:t>
            </a:r>
            <a:r>
              <a:rPr lang="en-CA" dirty="0"/>
              <a:t>- Assistant Professor</a:t>
            </a:r>
          </a:p>
          <a:p>
            <a:pPr lvl="1"/>
            <a:r>
              <a:rPr lang="en-CA" dirty="0"/>
              <a:t>Research:</a:t>
            </a:r>
          </a:p>
          <a:p>
            <a:pPr marL="742950" lvl="1" indent="-285750">
              <a:buFont typeface="Wingdings" panose="05000000000000000000" pitchFamily="2" charset="2"/>
              <a:buChar char="Ø"/>
            </a:pPr>
            <a:r>
              <a:rPr lang="en-CA" dirty="0"/>
              <a:t>Topics: Industry Intelligence, Mobile Ecosystem, Social Media, Cybersecurity</a:t>
            </a:r>
          </a:p>
        </p:txBody>
      </p:sp>
      <p:pic>
        <p:nvPicPr>
          <p:cNvPr id="7" name="Picture 6">
            <a:extLst>
              <a:ext uri="{FF2B5EF4-FFF2-40B4-BE49-F238E27FC236}">
                <a16:creationId xmlns:a16="http://schemas.microsoft.com/office/drawing/2014/main" id="{6B166737-C63B-493E-8375-B0F544492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003" y="1350110"/>
            <a:ext cx="3912491" cy="1829217"/>
          </a:xfrm>
          <a:prstGeom prst="rect">
            <a:avLst/>
          </a:prstGeom>
        </p:spPr>
      </p:pic>
    </p:spTree>
    <p:extLst>
      <p:ext uri="{BB962C8B-B14F-4D97-AF65-F5344CB8AC3E}">
        <p14:creationId xmlns:p14="http://schemas.microsoft.com/office/powerpoint/2010/main" val="15904151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Method</a:t>
            </a:r>
          </a:p>
        </p:txBody>
      </p:sp>
      <p:sp>
        <p:nvSpPr>
          <p:cNvPr id="8" name="Text Placeholder 4">
            <a:extLst>
              <a:ext uri="{FF2B5EF4-FFF2-40B4-BE49-F238E27FC236}">
                <a16:creationId xmlns:a16="http://schemas.microsoft.com/office/drawing/2014/main" id="{C2988BC7-D5CE-4478-9831-27EB3C53259A}"/>
              </a:ext>
            </a:extLst>
          </p:cNvPr>
          <p:cNvSpPr txBox="1">
            <a:spLocks/>
          </p:cNvSpPr>
          <p:nvPr/>
        </p:nvSpPr>
        <p:spPr>
          <a:xfrm>
            <a:off x="15776" y="983167"/>
            <a:ext cx="2876470" cy="383182"/>
          </a:xfrm>
          <a:prstGeom prst="rect">
            <a:avLst/>
          </a:prstGeom>
        </p:spPr>
        <p:txBody>
          <a:bodyPr vert="horz" lIns="457200" tIns="45720" rIns="457200" bIns="45720" rtlCol="0">
            <a:spAutoFit/>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lumMod val="85000"/>
                    <a:lumOff val="15000"/>
                  </a:schemeClr>
                </a:solidFill>
                <a:latin typeface="+mj-lt"/>
                <a:ea typeface="+mn-ea"/>
                <a:cs typeface="+mn-cs"/>
              </a:defRPr>
            </a:lvl1pPr>
            <a:lvl2pPr marL="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j-lt"/>
                <a:ea typeface="+mn-ea"/>
                <a:cs typeface="+mn-cs"/>
              </a:defRPr>
            </a:lvl2pPr>
            <a:lvl3pPr marL="0" indent="0" algn="ctr" defTabSz="685800" rtl="0" eaLnBrk="1" latinLnBrk="0" hangingPunct="1">
              <a:lnSpc>
                <a:spcPct val="90000"/>
              </a:lnSpc>
              <a:spcBef>
                <a:spcPts val="900"/>
              </a:spcBef>
              <a:spcAft>
                <a:spcPts val="900"/>
              </a:spcAft>
              <a:buFont typeface="Arial" panose="020B0604020202020204" pitchFamily="34" charset="0"/>
              <a:buNone/>
              <a:defRPr sz="1500" b="1" kern="1200">
                <a:solidFill>
                  <a:schemeClr val="tx2"/>
                </a:solidFill>
                <a:latin typeface="+mn-lt"/>
                <a:ea typeface="+mn-ea"/>
                <a:cs typeface="+mn-cs"/>
              </a:defRPr>
            </a:lvl3pPr>
            <a:lvl4pPr marL="0" indent="0" algn="ctr" defTabSz="685800" rtl="0" eaLnBrk="1" latinLnBrk="0" hangingPunct="1">
              <a:lnSpc>
                <a:spcPct val="90000"/>
              </a:lnSpc>
              <a:spcBef>
                <a:spcPts val="375"/>
              </a:spcBef>
              <a:buFont typeface="Arial" panose="020B0604020202020204" pitchFamily="34" charset="0"/>
              <a:buNone/>
              <a:defRPr sz="1200" kern="1200">
                <a:solidFill>
                  <a:schemeClr val="tx1">
                    <a:lumMod val="85000"/>
                    <a:lumOff val="15000"/>
                  </a:schemeClr>
                </a:solidFill>
                <a:latin typeface="+mn-lt"/>
                <a:ea typeface="+mn-ea"/>
                <a:cs typeface="+mn-cs"/>
              </a:defRPr>
            </a:lvl4pPr>
            <a:lvl5pPr marL="0" indent="0" algn="ctr" defTabSz="685800" rtl="0" eaLnBrk="1" latinLnBrk="0" hangingPunct="1">
              <a:lnSpc>
                <a:spcPct val="90000"/>
              </a:lnSpc>
              <a:spcBef>
                <a:spcPts val="375"/>
              </a:spcBef>
              <a:spcAft>
                <a:spcPts val="900"/>
              </a:spcAft>
              <a:buFont typeface="Arial" panose="020B0604020202020204" pitchFamily="34" charset="0"/>
              <a:buNone/>
              <a:defRPr sz="1050" kern="1200">
                <a:solidFill>
                  <a:schemeClr val="tx1">
                    <a:lumMod val="85000"/>
                    <a:lumOff val="1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latin typeface="Arial Black" panose="020B0A04020102020204" pitchFamily="34" charset="0"/>
                <a:cs typeface="Aharoni" panose="020B0604020202020204" pitchFamily="2" charset="-79"/>
              </a:rPr>
              <a:t>Modelling</a:t>
            </a:r>
          </a:p>
        </p:txBody>
      </p:sp>
      <p:graphicFrame>
        <p:nvGraphicFramePr>
          <p:cNvPr id="2" name="Diagram 1">
            <a:extLst>
              <a:ext uri="{FF2B5EF4-FFF2-40B4-BE49-F238E27FC236}">
                <a16:creationId xmlns:a16="http://schemas.microsoft.com/office/drawing/2014/main" id="{F76B8190-C5E8-4FDC-B9A7-82EDB96369F6}"/>
              </a:ext>
            </a:extLst>
          </p:cNvPr>
          <p:cNvGraphicFramePr/>
          <p:nvPr>
            <p:extLst>
              <p:ext uri="{D42A27DB-BD31-4B8C-83A1-F6EECF244321}">
                <p14:modId xmlns:p14="http://schemas.microsoft.com/office/powerpoint/2010/main" val="2182534637"/>
              </p:ext>
            </p:extLst>
          </p:nvPr>
        </p:nvGraphicFramePr>
        <p:xfrm>
          <a:off x="15776" y="0"/>
          <a:ext cx="9112448" cy="4955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74732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Method</a:t>
            </a:r>
          </a:p>
        </p:txBody>
      </p:sp>
      <p:sp>
        <p:nvSpPr>
          <p:cNvPr id="6" name="Content Placeholder 5"/>
          <p:cNvSpPr>
            <a:spLocks noGrp="1"/>
          </p:cNvSpPr>
          <p:nvPr>
            <p:ph sz="half" idx="4294967295"/>
          </p:nvPr>
        </p:nvSpPr>
        <p:spPr>
          <a:xfrm>
            <a:off x="296260" y="1561447"/>
            <a:ext cx="4733855" cy="1621123"/>
          </a:xfrm>
        </p:spPr>
        <p:txBody>
          <a:bodyPr>
            <a:normAutofit/>
          </a:bodyPr>
          <a:lstStyle/>
          <a:p>
            <a:pPr marL="0" indent="0" algn="l">
              <a:buNone/>
            </a:pPr>
            <a:r>
              <a:rPr lang="en-US" sz="2000" dirty="0">
                <a:latin typeface="Calibri" panose="020F0502020204030204" pitchFamily="34" charset="0"/>
                <a:cs typeface="Calibri" panose="020F0502020204030204" pitchFamily="34" charset="0"/>
              </a:rPr>
              <a:t>Feed Forward Neural Network </a:t>
            </a:r>
          </a:p>
          <a:p>
            <a:pPr marL="342900" indent="-342900" algn="l">
              <a:buFont typeface="Arial" panose="020B0604020202020204" pitchFamily="34" charset="0"/>
              <a:buChar char="•"/>
            </a:pPr>
            <a:r>
              <a:rPr lang="en-US" sz="2000" dirty="0" err="1">
                <a:latin typeface="Calibri" panose="020F0502020204030204" pitchFamily="34" charset="0"/>
                <a:cs typeface="Calibri" panose="020F0502020204030204" pitchFamily="34" charset="0"/>
              </a:rPr>
              <a:t>Keras</a:t>
            </a:r>
            <a:r>
              <a:rPr lang="en-US" sz="2000" dirty="0">
                <a:latin typeface="Calibri" panose="020F0502020204030204" pitchFamily="34" charset="0"/>
                <a:cs typeface="Calibri" panose="020F0502020204030204" pitchFamily="34" charset="0"/>
              </a:rPr>
              <a:t> library</a:t>
            </a:r>
          </a:p>
          <a:p>
            <a:pPr marL="342900" indent="-342900" algn="l">
              <a:buFont typeface="Arial" panose="020B0604020202020204" pitchFamily="34" charset="0"/>
              <a:buChar char="•"/>
            </a:pPr>
            <a:r>
              <a:rPr lang="en-US" sz="2000" dirty="0" err="1">
                <a:latin typeface="Calibri" panose="020F0502020204030204" pitchFamily="34" charset="0"/>
                <a:cs typeface="Calibri" panose="020F0502020204030204" pitchFamily="34" charset="0"/>
              </a:rPr>
              <a:t>Softmax</a:t>
            </a:r>
            <a:r>
              <a:rPr lang="en-US" sz="2000" dirty="0">
                <a:latin typeface="Calibri" panose="020F0502020204030204" pitchFamily="34" charset="0"/>
                <a:cs typeface="Calibri" panose="020F0502020204030204" pitchFamily="34" charset="0"/>
              </a:rPr>
              <a:t> output</a:t>
            </a:r>
          </a:p>
        </p:txBody>
      </p:sp>
      <p:sp>
        <p:nvSpPr>
          <p:cNvPr id="8" name="Text Placeholder 4">
            <a:extLst>
              <a:ext uri="{FF2B5EF4-FFF2-40B4-BE49-F238E27FC236}">
                <a16:creationId xmlns:a16="http://schemas.microsoft.com/office/drawing/2014/main" id="{C2988BC7-D5CE-4478-9831-27EB3C53259A}"/>
              </a:ext>
            </a:extLst>
          </p:cNvPr>
          <p:cNvSpPr txBox="1">
            <a:spLocks/>
          </p:cNvSpPr>
          <p:nvPr/>
        </p:nvSpPr>
        <p:spPr>
          <a:xfrm>
            <a:off x="15776" y="983167"/>
            <a:ext cx="4556224" cy="383182"/>
          </a:xfrm>
          <a:prstGeom prst="rect">
            <a:avLst/>
          </a:prstGeom>
        </p:spPr>
        <p:txBody>
          <a:bodyPr vert="horz" wrap="square" lIns="457200" tIns="45720" rIns="457200" bIns="45720" rtlCol="0">
            <a:spAutoFit/>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lumMod val="85000"/>
                    <a:lumOff val="15000"/>
                  </a:schemeClr>
                </a:solidFill>
                <a:latin typeface="+mj-lt"/>
                <a:ea typeface="+mn-ea"/>
                <a:cs typeface="+mn-cs"/>
              </a:defRPr>
            </a:lvl1pPr>
            <a:lvl2pPr marL="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j-lt"/>
                <a:ea typeface="+mn-ea"/>
                <a:cs typeface="+mn-cs"/>
              </a:defRPr>
            </a:lvl2pPr>
            <a:lvl3pPr marL="0" indent="0" algn="ctr" defTabSz="685800" rtl="0" eaLnBrk="1" latinLnBrk="0" hangingPunct="1">
              <a:lnSpc>
                <a:spcPct val="90000"/>
              </a:lnSpc>
              <a:spcBef>
                <a:spcPts val="900"/>
              </a:spcBef>
              <a:spcAft>
                <a:spcPts val="900"/>
              </a:spcAft>
              <a:buFont typeface="Arial" panose="020B0604020202020204" pitchFamily="34" charset="0"/>
              <a:buNone/>
              <a:defRPr sz="1500" b="1" kern="1200">
                <a:solidFill>
                  <a:schemeClr val="tx2"/>
                </a:solidFill>
                <a:latin typeface="+mn-lt"/>
                <a:ea typeface="+mn-ea"/>
                <a:cs typeface="+mn-cs"/>
              </a:defRPr>
            </a:lvl3pPr>
            <a:lvl4pPr marL="0" indent="0" algn="ctr" defTabSz="685800" rtl="0" eaLnBrk="1" latinLnBrk="0" hangingPunct="1">
              <a:lnSpc>
                <a:spcPct val="90000"/>
              </a:lnSpc>
              <a:spcBef>
                <a:spcPts val="375"/>
              </a:spcBef>
              <a:buFont typeface="Arial" panose="020B0604020202020204" pitchFamily="34" charset="0"/>
              <a:buNone/>
              <a:defRPr sz="1200" kern="1200">
                <a:solidFill>
                  <a:schemeClr val="tx1">
                    <a:lumMod val="85000"/>
                    <a:lumOff val="15000"/>
                  </a:schemeClr>
                </a:solidFill>
                <a:latin typeface="+mn-lt"/>
                <a:ea typeface="+mn-ea"/>
                <a:cs typeface="+mn-cs"/>
              </a:defRPr>
            </a:lvl4pPr>
            <a:lvl5pPr marL="0" indent="0" algn="ctr" defTabSz="685800" rtl="0" eaLnBrk="1" latinLnBrk="0" hangingPunct="1">
              <a:lnSpc>
                <a:spcPct val="90000"/>
              </a:lnSpc>
              <a:spcBef>
                <a:spcPts val="375"/>
              </a:spcBef>
              <a:spcAft>
                <a:spcPts val="900"/>
              </a:spcAft>
              <a:buFont typeface="Arial" panose="020B0604020202020204" pitchFamily="34" charset="0"/>
              <a:buNone/>
              <a:defRPr sz="1050" kern="1200">
                <a:solidFill>
                  <a:schemeClr val="tx1">
                    <a:lumMod val="85000"/>
                    <a:lumOff val="1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latin typeface="Arial Black" panose="020B0A04020102020204" pitchFamily="34" charset="0"/>
                <a:cs typeface="Aharoni" panose="020B0604020202020204" pitchFamily="2" charset="-79"/>
              </a:rPr>
              <a:t>Prediction Modelling</a:t>
            </a:r>
          </a:p>
        </p:txBody>
      </p:sp>
      <p:pic>
        <p:nvPicPr>
          <p:cNvPr id="3" name="Picture 2">
            <a:extLst>
              <a:ext uri="{FF2B5EF4-FFF2-40B4-BE49-F238E27FC236}">
                <a16:creationId xmlns:a16="http://schemas.microsoft.com/office/drawing/2014/main" id="{E13B6294-7FF4-4CDC-9D01-75EC8139A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610" y="788069"/>
            <a:ext cx="3945404" cy="4404567"/>
          </a:xfrm>
          <a:prstGeom prst="rect">
            <a:avLst/>
          </a:prstGeom>
        </p:spPr>
      </p:pic>
      <p:pic>
        <p:nvPicPr>
          <p:cNvPr id="9" name="Picture 8">
            <a:extLst>
              <a:ext uri="{FF2B5EF4-FFF2-40B4-BE49-F238E27FC236}">
                <a16:creationId xmlns:a16="http://schemas.microsoft.com/office/drawing/2014/main" id="{7E046206-3936-4180-A324-EF2C8780C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65" y="2990352"/>
            <a:ext cx="4275740" cy="927507"/>
          </a:xfrm>
          <a:prstGeom prst="rect">
            <a:avLst/>
          </a:prstGeom>
        </p:spPr>
      </p:pic>
    </p:spTree>
    <p:extLst>
      <p:ext uri="{BB962C8B-B14F-4D97-AF65-F5344CB8AC3E}">
        <p14:creationId xmlns:p14="http://schemas.microsoft.com/office/powerpoint/2010/main" val="37330249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DA9F-58E6-45E8-B08A-27E1D2EE16F6}"/>
              </a:ext>
            </a:extLst>
          </p:cNvPr>
          <p:cNvSpPr>
            <a:spLocks noGrp="1"/>
          </p:cNvSpPr>
          <p:nvPr>
            <p:ph type="title"/>
          </p:nvPr>
        </p:nvSpPr>
        <p:spPr/>
        <p:txBody>
          <a:bodyPr/>
          <a:lstStyle/>
          <a:p>
            <a:r>
              <a:rPr lang="en-CA" dirty="0"/>
              <a:t>Final Data Products</a:t>
            </a:r>
          </a:p>
        </p:txBody>
      </p:sp>
      <p:sp>
        <p:nvSpPr>
          <p:cNvPr id="5" name="Content Placeholder 2">
            <a:extLst>
              <a:ext uri="{FF2B5EF4-FFF2-40B4-BE49-F238E27FC236}">
                <a16:creationId xmlns:a16="http://schemas.microsoft.com/office/drawing/2014/main" id="{3D3E9442-D1B4-4EC3-B6DA-356A5893D0FD}"/>
              </a:ext>
            </a:extLst>
          </p:cNvPr>
          <p:cNvSpPr txBox="1">
            <a:spLocks/>
          </p:cNvSpPr>
          <p:nvPr/>
        </p:nvSpPr>
        <p:spPr>
          <a:xfrm>
            <a:off x="296260" y="788069"/>
            <a:ext cx="8039405" cy="4355429"/>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None/>
              <a:tabLst/>
              <a:defRPr/>
            </a:pPr>
            <a:r>
              <a:rPr kumimoji="0" lang="en-CA" sz="2000" b="1"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New Features:</a:t>
            </a:r>
          </a:p>
          <a:p>
            <a:pPr marR="0" lvl="0" algn="l" defTabSz="685800" rtl="0" eaLnBrk="1" fontAlgn="auto" latinLnBrk="0" hangingPunct="1">
              <a:lnSpc>
                <a:spcPct val="90000"/>
              </a:lnSpc>
              <a:spcBef>
                <a:spcPts val="750"/>
              </a:spcBef>
              <a:spcAft>
                <a:spcPts val="0"/>
              </a:spcAft>
              <a:buClrTx/>
              <a:buSzTx/>
              <a:buFontTx/>
              <a:buChar char="-"/>
              <a:tabLst/>
              <a:defRPr/>
            </a:pPr>
            <a:r>
              <a:rPr kumimoji="0" lang="en-GB" sz="20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Fundamental financial metrics:</a:t>
            </a:r>
          </a:p>
          <a:p>
            <a:pPr lvl="1">
              <a:spcBef>
                <a:spcPts val="750"/>
              </a:spcBef>
            </a:pPr>
            <a:r>
              <a:rPr kumimoji="0" lang="en-GB" sz="20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Price/Earnings</a:t>
            </a:r>
          </a:p>
          <a:p>
            <a:pPr lvl="1">
              <a:spcBef>
                <a:spcPts val="750"/>
              </a:spcBef>
            </a:pPr>
            <a:r>
              <a:rPr kumimoji="0" lang="en-GB" sz="20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Enterprise Value/EBITDA</a:t>
            </a:r>
            <a:endParaRPr lang="en-GB" sz="2000" dirty="0">
              <a:solidFill>
                <a:sysClr val="windowText" lastClr="000000"/>
              </a:solidFill>
              <a:latin typeface="Calibri" panose="020F0502020204030204" pitchFamily="34" charset="0"/>
              <a:cs typeface="Calibri" panose="020F0502020204030204" pitchFamily="34" charset="0"/>
            </a:endParaRPr>
          </a:p>
          <a:p>
            <a:pPr lvl="1">
              <a:spcBef>
                <a:spcPts val="750"/>
              </a:spcBef>
            </a:pPr>
            <a:r>
              <a:rPr kumimoji="0" lang="en-GB" sz="20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Debt to Equity Ratio</a:t>
            </a:r>
          </a:p>
          <a:p>
            <a:pPr lvl="1">
              <a:spcBef>
                <a:spcPts val="750"/>
              </a:spcBef>
            </a:pPr>
            <a:r>
              <a:rPr kumimoji="0" lang="en-GB" sz="20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Profit Margins</a:t>
            </a:r>
          </a:p>
          <a:p>
            <a:pPr marL="342900" lvl="1" indent="0">
              <a:spcBef>
                <a:spcPts val="750"/>
              </a:spcBef>
              <a:buNone/>
            </a:pPr>
            <a:endParaRPr lang="en-GB" sz="2000" noProof="0" dirty="0">
              <a:solidFill>
                <a:sysClr val="windowText" lastClr="000000"/>
              </a:solidFill>
              <a:latin typeface="Calibri" panose="020F0502020204030204" pitchFamily="34" charset="0"/>
              <a:cs typeface="Calibri" panose="020F0502020204030204" pitchFamily="34" charset="0"/>
            </a:endParaRPr>
          </a:p>
          <a:p>
            <a:pPr marR="0" lvl="0" algn="l" defTabSz="685800" rtl="0" eaLnBrk="1" fontAlgn="auto" latinLnBrk="0" hangingPunct="1">
              <a:lnSpc>
                <a:spcPct val="90000"/>
              </a:lnSpc>
              <a:spcBef>
                <a:spcPts val="750"/>
              </a:spcBef>
              <a:spcAft>
                <a:spcPts val="0"/>
              </a:spcAft>
              <a:buClrTx/>
              <a:buSzTx/>
              <a:buFontTx/>
              <a:buChar char="-"/>
              <a:tabLst/>
              <a:defRPr/>
            </a:pPr>
            <a:r>
              <a:rPr kumimoji="0" lang="en-GB" sz="20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Text features:</a:t>
            </a:r>
          </a:p>
          <a:p>
            <a:pPr lvl="1">
              <a:spcBef>
                <a:spcPts val="750"/>
              </a:spcBef>
              <a:defRPr/>
            </a:pPr>
            <a:r>
              <a:rPr kumimoji="0" lang="en-GB" sz="20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Topic weights for each </a:t>
            </a:r>
            <a:r>
              <a:rPr lang="en-GB" sz="2000" dirty="0">
                <a:solidFill>
                  <a:sysClr val="windowText" lastClr="000000"/>
                </a:solidFill>
                <a:latin typeface="Calibri" panose="020F0502020204030204" pitchFamily="34" charset="0"/>
                <a:cs typeface="Calibri" panose="020F0502020204030204" pitchFamily="34" charset="0"/>
              </a:rPr>
              <a:t>document</a:t>
            </a:r>
            <a:endParaRPr kumimoji="0" lang="en-GB" sz="20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lvl="1">
              <a:spcBef>
                <a:spcPts val="750"/>
              </a:spcBef>
              <a:defRPr/>
            </a:pPr>
            <a:r>
              <a:rPr kumimoji="0" lang="en-GB" sz="20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Sentiment score: </a:t>
            </a:r>
          </a:p>
          <a:p>
            <a:pPr lvl="2">
              <a:spcBef>
                <a:spcPts val="750"/>
              </a:spcBef>
              <a:buFont typeface="Wingdings" panose="05000000000000000000" pitchFamily="2" charset="2"/>
              <a:buChar char="Ø"/>
              <a:defRPr/>
            </a:pPr>
            <a:r>
              <a:rPr kumimoji="0" lang="en-GB" sz="17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Polarity </a:t>
            </a:r>
          </a:p>
          <a:p>
            <a:pPr lvl="2">
              <a:spcBef>
                <a:spcPts val="750"/>
              </a:spcBef>
              <a:buFont typeface="Wingdings" panose="05000000000000000000" pitchFamily="2" charset="2"/>
              <a:buChar char="Ø"/>
              <a:defRPr/>
            </a:pPr>
            <a:r>
              <a:rPr kumimoji="0" lang="en-GB" sz="17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Subjectivity</a:t>
            </a:r>
            <a:r>
              <a:rPr lang="en-GB" sz="1700" dirty="0">
                <a:solidFill>
                  <a:sysClr val="windowText" lastClr="000000"/>
                </a:solidFill>
                <a:latin typeface="Calibri" panose="020F0502020204030204" pitchFamily="34" charset="0"/>
                <a:cs typeface="Calibri" panose="020F0502020204030204" pitchFamily="34" charset="0"/>
              </a:rPr>
              <a:t> </a:t>
            </a:r>
          </a:p>
          <a:p>
            <a:pPr lvl="2">
              <a:spcBef>
                <a:spcPts val="750"/>
              </a:spcBef>
              <a:buFont typeface="Wingdings" panose="05000000000000000000" pitchFamily="2" charset="2"/>
              <a:buChar char="Ø"/>
              <a:defRPr/>
            </a:pPr>
            <a:r>
              <a:rPr kumimoji="0" lang="en-GB" sz="17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Uncertainty</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p:txBody>
      </p:sp>
      <p:graphicFrame>
        <p:nvGraphicFramePr>
          <p:cNvPr id="6" name="Diagram 5">
            <a:extLst>
              <a:ext uri="{FF2B5EF4-FFF2-40B4-BE49-F238E27FC236}">
                <a16:creationId xmlns:a16="http://schemas.microsoft.com/office/drawing/2014/main" id="{9D39F72E-BBD4-49F6-BC65-B5AC50FE3C01}"/>
              </a:ext>
            </a:extLst>
          </p:cNvPr>
          <p:cNvGraphicFramePr/>
          <p:nvPr>
            <p:extLst>
              <p:ext uri="{D42A27DB-BD31-4B8C-83A1-F6EECF244321}">
                <p14:modId xmlns:p14="http://schemas.microsoft.com/office/powerpoint/2010/main" val="2795875202"/>
              </p:ext>
            </p:extLst>
          </p:nvPr>
        </p:nvGraphicFramePr>
        <p:xfrm>
          <a:off x="3503065" y="928501"/>
          <a:ext cx="6566315" cy="4355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4">
            <a:extLst>
              <a:ext uri="{FF2B5EF4-FFF2-40B4-BE49-F238E27FC236}">
                <a16:creationId xmlns:a16="http://schemas.microsoft.com/office/drawing/2014/main" id="{E7D1A335-D51D-43F1-9EF2-3262346835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011748">
            <a:off x="5380533" y="662640"/>
            <a:ext cx="3138565" cy="1527598"/>
          </a:xfrm>
          <a:prstGeom prst="rect">
            <a:avLst/>
          </a:prstGeom>
        </p:spPr>
      </p:pic>
    </p:spTree>
    <p:extLst>
      <p:ext uri="{BB962C8B-B14F-4D97-AF65-F5344CB8AC3E}">
        <p14:creationId xmlns:p14="http://schemas.microsoft.com/office/powerpoint/2010/main" val="2784022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101348-EDBB-473D-823C-4D931DE9BAA4}"/>
              </a:ext>
            </a:extLst>
          </p:cNvPr>
          <p:cNvSpPr/>
          <p:nvPr/>
        </p:nvSpPr>
        <p:spPr>
          <a:xfrm>
            <a:off x="1015053" y="1119920"/>
            <a:ext cx="2012144" cy="6420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Fundamental Financial Data</a:t>
            </a:r>
          </a:p>
        </p:txBody>
      </p:sp>
      <p:sp>
        <p:nvSpPr>
          <p:cNvPr id="5" name="Rectangle 4">
            <a:extLst>
              <a:ext uri="{FF2B5EF4-FFF2-40B4-BE49-F238E27FC236}">
                <a16:creationId xmlns:a16="http://schemas.microsoft.com/office/drawing/2014/main" id="{1EC73FC3-8808-44EB-8A86-5E5EDD47819C}"/>
              </a:ext>
            </a:extLst>
          </p:cNvPr>
          <p:cNvSpPr/>
          <p:nvPr/>
        </p:nvSpPr>
        <p:spPr>
          <a:xfrm>
            <a:off x="6557165" y="1119920"/>
            <a:ext cx="1825818" cy="6155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Stock Returns Data</a:t>
            </a:r>
          </a:p>
        </p:txBody>
      </p:sp>
      <p:cxnSp>
        <p:nvCxnSpPr>
          <p:cNvPr id="8" name="Straight Arrow Connector 7">
            <a:extLst>
              <a:ext uri="{FF2B5EF4-FFF2-40B4-BE49-F238E27FC236}">
                <a16:creationId xmlns:a16="http://schemas.microsoft.com/office/drawing/2014/main" id="{C2714CFB-CB5D-44DA-9010-56B785BB40C7}"/>
              </a:ext>
            </a:extLst>
          </p:cNvPr>
          <p:cNvCxnSpPr>
            <a:cxnSpLocks/>
            <a:stCxn id="4" idx="2"/>
            <a:endCxn id="11" idx="1"/>
          </p:cNvCxnSpPr>
          <p:nvPr/>
        </p:nvCxnSpPr>
        <p:spPr>
          <a:xfrm>
            <a:off x="2021125" y="1761998"/>
            <a:ext cx="1940635" cy="4229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91F1EE8E-068E-4022-A7EA-CCB6CE5B9A0D}"/>
              </a:ext>
            </a:extLst>
          </p:cNvPr>
          <p:cNvCxnSpPr>
            <a:cxnSpLocks/>
            <a:stCxn id="5" idx="2"/>
            <a:endCxn id="11" idx="3"/>
          </p:cNvCxnSpPr>
          <p:nvPr/>
        </p:nvCxnSpPr>
        <p:spPr>
          <a:xfrm flipH="1">
            <a:off x="5488230" y="1735453"/>
            <a:ext cx="1981844" cy="4494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D3A5746C-3626-4482-AD6B-1D25372E557F}"/>
              </a:ext>
            </a:extLst>
          </p:cNvPr>
          <p:cNvSpPr/>
          <p:nvPr/>
        </p:nvSpPr>
        <p:spPr>
          <a:xfrm>
            <a:off x="3961760" y="1931941"/>
            <a:ext cx="1526470" cy="50599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Subset Data</a:t>
            </a:r>
          </a:p>
        </p:txBody>
      </p:sp>
      <p:cxnSp>
        <p:nvCxnSpPr>
          <p:cNvPr id="36" name="Straight Arrow Connector 35">
            <a:extLst>
              <a:ext uri="{FF2B5EF4-FFF2-40B4-BE49-F238E27FC236}">
                <a16:creationId xmlns:a16="http://schemas.microsoft.com/office/drawing/2014/main" id="{F3A45FA9-5008-4C17-B3A9-911F945B9D7D}"/>
              </a:ext>
            </a:extLst>
          </p:cNvPr>
          <p:cNvCxnSpPr>
            <a:cxnSpLocks/>
            <a:stCxn id="11" idx="2"/>
            <a:endCxn id="38" idx="0"/>
          </p:cNvCxnSpPr>
          <p:nvPr/>
        </p:nvCxnSpPr>
        <p:spPr>
          <a:xfrm>
            <a:off x="4724995" y="2437939"/>
            <a:ext cx="0" cy="786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7962CC1-834B-4BC7-8737-78D056793B06}"/>
              </a:ext>
            </a:extLst>
          </p:cNvPr>
          <p:cNvSpPr/>
          <p:nvPr/>
        </p:nvSpPr>
        <p:spPr>
          <a:xfrm>
            <a:off x="3678802" y="3224247"/>
            <a:ext cx="2092385" cy="6117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Financial features DF</a:t>
            </a:r>
          </a:p>
        </p:txBody>
      </p:sp>
      <p:cxnSp>
        <p:nvCxnSpPr>
          <p:cNvPr id="39" name="Straight Arrow Connector 38">
            <a:extLst>
              <a:ext uri="{FF2B5EF4-FFF2-40B4-BE49-F238E27FC236}">
                <a16:creationId xmlns:a16="http://schemas.microsoft.com/office/drawing/2014/main" id="{D2433983-5B20-4F06-A741-A9E77E4247B0}"/>
              </a:ext>
            </a:extLst>
          </p:cNvPr>
          <p:cNvCxnSpPr>
            <a:cxnSpLocks/>
            <a:stCxn id="38" idx="2"/>
            <a:endCxn id="40" idx="0"/>
          </p:cNvCxnSpPr>
          <p:nvPr/>
        </p:nvCxnSpPr>
        <p:spPr>
          <a:xfrm>
            <a:off x="4724995" y="3835958"/>
            <a:ext cx="0" cy="617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3A39BB60-7619-4CFB-98F7-F7D87AC931E7}"/>
              </a:ext>
            </a:extLst>
          </p:cNvPr>
          <p:cNvSpPr/>
          <p:nvPr/>
        </p:nvSpPr>
        <p:spPr>
          <a:xfrm>
            <a:off x="3961760" y="4453772"/>
            <a:ext cx="1526470" cy="4085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b="1" dirty="0">
                <a:solidFill>
                  <a:schemeClr val="tx1"/>
                </a:solidFill>
              </a:rPr>
              <a:t>Labeled DF</a:t>
            </a:r>
          </a:p>
        </p:txBody>
      </p:sp>
      <p:sp>
        <p:nvSpPr>
          <p:cNvPr id="35" name="TextBox 34">
            <a:extLst>
              <a:ext uri="{FF2B5EF4-FFF2-40B4-BE49-F238E27FC236}">
                <a16:creationId xmlns:a16="http://schemas.microsoft.com/office/drawing/2014/main" id="{C89D9D7E-07A9-4AC6-BF1E-DEE87F906BD1}"/>
              </a:ext>
            </a:extLst>
          </p:cNvPr>
          <p:cNvSpPr txBox="1"/>
          <p:nvPr/>
        </p:nvSpPr>
        <p:spPr>
          <a:xfrm>
            <a:off x="3197655" y="2634427"/>
            <a:ext cx="2954078" cy="338554"/>
          </a:xfrm>
          <a:prstGeom prst="rect">
            <a:avLst/>
          </a:prstGeom>
          <a:noFill/>
        </p:spPr>
        <p:txBody>
          <a:bodyPr wrap="none" rtlCol="0">
            <a:spAutoFit/>
          </a:bodyPr>
          <a:lstStyle/>
          <a:p>
            <a:r>
              <a:rPr lang="en-CA" sz="1600" dirty="0"/>
              <a:t>Create financial  features script</a:t>
            </a:r>
          </a:p>
        </p:txBody>
      </p:sp>
      <p:sp>
        <p:nvSpPr>
          <p:cNvPr id="37" name="TextBox 36">
            <a:extLst>
              <a:ext uri="{FF2B5EF4-FFF2-40B4-BE49-F238E27FC236}">
                <a16:creationId xmlns:a16="http://schemas.microsoft.com/office/drawing/2014/main" id="{D2F50CFF-2729-46CB-88D1-6C71E816D871}"/>
              </a:ext>
            </a:extLst>
          </p:cNvPr>
          <p:cNvSpPr txBox="1"/>
          <p:nvPr/>
        </p:nvSpPr>
        <p:spPr>
          <a:xfrm>
            <a:off x="4124797" y="3990976"/>
            <a:ext cx="1200393" cy="307777"/>
          </a:xfrm>
          <a:prstGeom prst="rect">
            <a:avLst/>
          </a:prstGeom>
          <a:noFill/>
        </p:spPr>
        <p:txBody>
          <a:bodyPr wrap="none" rtlCol="0">
            <a:spAutoFit/>
          </a:bodyPr>
          <a:lstStyle/>
          <a:p>
            <a:r>
              <a:rPr lang="en-CA" sz="1400" dirty="0"/>
              <a:t>Create labels</a:t>
            </a:r>
          </a:p>
        </p:txBody>
      </p:sp>
      <p:sp>
        <p:nvSpPr>
          <p:cNvPr id="2" name="Title 1">
            <a:extLst>
              <a:ext uri="{FF2B5EF4-FFF2-40B4-BE49-F238E27FC236}">
                <a16:creationId xmlns:a16="http://schemas.microsoft.com/office/drawing/2014/main" id="{8080F660-4832-4D89-B132-7D30BAC87116}"/>
              </a:ext>
            </a:extLst>
          </p:cNvPr>
          <p:cNvSpPr>
            <a:spLocks noGrp="1"/>
          </p:cNvSpPr>
          <p:nvPr>
            <p:ph type="title"/>
          </p:nvPr>
        </p:nvSpPr>
        <p:spPr/>
        <p:txBody>
          <a:bodyPr/>
          <a:lstStyle/>
          <a:p>
            <a:r>
              <a:rPr lang="en-CA" dirty="0"/>
              <a:t>Pipeline: Numeric Data</a:t>
            </a:r>
          </a:p>
        </p:txBody>
      </p:sp>
    </p:spTree>
    <p:extLst>
      <p:ext uri="{BB962C8B-B14F-4D97-AF65-F5344CB8AC3E}">
        <p14:creationId xmlns:p14="http://schemas.microsoft.com/office/powerpoint/2010/main" val="22896146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650D74-3A10-401E-8B1F-354063D23FB9}"/>
              </a:ext>
            </a:extLst>
          </p:cNvPr>
          <p:cNvSpPr/>
          <p:nvPr/>
        </p:nvSpPr>
        <p:spPr>
          <a:xfrm>
            <a:off x="3422663" y="1042742"/>
            <a:ext cx="1679755" cy="4093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SEC Filings</a:t>
            </a:r>
          </a:p>
        </p:txBody>
      </p:sp>
      <p:cxnSp>
        <p:nvCxnSpPr>
          <p:cNvPr id="13" name="Straight Arrow Connector 12">
            <a:extLst>
              <a:ext uri="{FF2B5EF4-FFF2-40B4-BE49-F238E27FC236}">
                <a16:creationId xmlns:a16="http://schemas.microsoft.com/office/drawing/2014/main" id="{A722438D-823D-4122-9B93-BD6AC848A79E}"/>
              </a:ext>
            </a:extLst>
          </p:cNvPr>
          <p:cNvCxnSpPr>
            <a:cxnSpLocks/>
            <a:stCxn id="6" idx="2"/>
            <a:endCxn id="14" idx="0"/>
          </p:cNvCxnSpPr>
          <p:nvPr/>
        </p:nvCxnSpPr>
        <p:spPr>
          <a:xfrm>
            <a:off x="4262541" y="1452078"/>
            <a:ext cx="4050" cy="853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490010E-4D72-44A2-AEA0-0C4A586F6571}"/>
              </a:ext>
            </a:extLst>
          </p:cNvPr>
          <p:cNvSpPr/>
          <p:nvPr/>
        </p:nvSpPr>
        <p:spPr>
          <a:xfrm>
            <a:off x="3655771" y="2305634"/>
            <a:ext cx="1221640"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Filing List</a:t>
            </a:r>
          </a:p>
        </p:txBody>
      </p:sp>
      <p:cxnSp>
        <p:nvCxnSpPr>
          <p:cNvPr id="15" name="Straight Arrow Connector 14">
            <a:extLst>
              <a:ext uri="{FF2B5EF4-FFF2-40B4-BE49-F238E27FC236}">
                <a16:creationId xmlns:a16="http://schemas.microsoft.com/office/drawing/2014/main" id="{8FA09200-0E88-4826-8531-2F06FDFE8442}"/>
              </a:ext>
            </a:extLst>
          </p:cNvPr>
          <p:cNvCxnSpPr>
            <a:cxnSpLocks/>
          </p:cNvCxnSpPr>
          <p:nvPr/>
        </p:nvCxnSpPr>
        <p:spPr>
          <a:xfrm>
            <a:off x="4877411" y="2735195"/>
            <a:ext cx="1991973" cy="387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DC26CCE-59C1-4500-BCA5-6B0459EB487F}"/>
              </a:ext>
            </a:extLst>
          </p:cNvPr>
          <p:cNvCxnSpPr>
            <a:cxnSpLocks/>
          </p:cNvCxnSpPr>
          <p:nvPr/>
        </p:nvCxnSpPr>
        <p:spPr>
          <a:xfrm flipH="1">
            <a:off x="2128720" y="2730521"/>
            <a:ext cx="1502861" cy="459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81DB0530-213C-4BFF-89F4-EC8AB554F980}"/>
              </a:ext>
            </a:extLst>
          </p:cNvPr>
          <p:cNvSpPr/>
          <p:nvPr/>
        </p:nvSpPr>
        <p:spPr>
          <a:xfrm>
            <a:off x="6869384" y="3136163"/>
            <a:ext cx="1672946" cy="7299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Sentiment Data Frame</a:t>
            </a:r>
          </a:p>
        </p:txBody>
      </p:sp>
      <p:sp>
        <p:nvSpPr>
          <p:cNvPr id="21" name="Rectangle 20">
            <a:extLst>
              <a:ext uri="{FF2B5EF4-FFF2-40B4-BE49-F238E27FC236}">
                <a16:creationId xmlns:a16="http://schemas.microsoft.com/office/drawing/2014/main" id="{BC1481E8-CB4E-4293-9761-2E35A28B7552}"/>
              </a:ext>
            </a:extLst>
          </p:cNvPr>
          <p:cNvSpPr/>
          <p:nvPr/>
        </p:nvSpPr>
        <p:spPr>
          <a:xfrm>
            <a:off x="601670" y="3197380"/>
            <a:ext cx="1527050" cy="60147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Topic </a:t>
            </a:r>
          </a:p>
          <a:p>
            <a:pPr algn="ctr"/>
            <a:r>
              <a:rPr lang="en-CA" dirty="0"/>
              <a:t>Data Frame</a:t>
            </a:r>
          </a:p>
        </p:txBody>
      </p:sp>
      <p:sp>
        <p:nvSpPr>
          <p:cNvPr id="32" name="TextBox 31">
            <a:extLst>
              <a:ext uri="{FF2B5EF4-FFF2-40B4-BE49-F238E27FC236}">
                <a16:creationId xmlns:a16="http://schemas.microsoft.com/office/drawing/2014/main" id="{52AD0B89-35DC-4D61-8B92-F333C632C5E9}"/>
              </a:ext>
            </a:extLst>
          </p:cNvPr>
          <p:cNvSpPr txBox="1"/>
          <p:nvPr/>
        </p:nvSpPr>
        <p:spPr>
          <a:xfrm>
            <a:off x="3429251" y="1729877"/>
            <a:ext cx="2127505" cy="369332"/>
          </a:xfrm>
          <a:prstGeom prst="rect">
            <a:avLst/>
          </a:prstGeom>
          <a:noFill/>
        </p:spPr>
        <p:txBody>
          <a:bodyPr wrap="none" rtlCol="0">
            <a:spAutoFit/>
          </a:bodyPr>
          <a:lstStyle/>
          <a:p>
            <a:r>
              <a:rPr lang="en-CA" dirty="0"/>
              <a:t>Extract  documents</a:t>
            </a:r>
          </a:p>
        </p:txBody>
      </p:sp>
      <p:sp>
        <p:nvSpPr>
          <p:cNvPr id="33" name="TextBox 32">
            <a:extLst>
              <a:ext uri="{FF2B5EF4-FFF2-40B4-BE49-F238E27FC236}">
                <a16:creationId xmlns:a16="http://schemas.microsoft.com/office/drawing/2014/main" id="{8757F031-8D7C-402C-9D6F-5302ECA769BC}"/>
              </a:ext>
            </a:extLst>
          </p:cNvPr>
          <p:cNvSpPr txBox="1"/>
          <p:nvPr/>
        </p:nvSpPr>
        <p:spPr>
          <a:xfrm rot="20615164">
            <a:off x="2124159" y="2610205"/>
            <a:ext cx="1326004" cy="707886"/>
          </a:xfrm>
          <a:prstGeom prst="rect">
            <a:avLst/>
          </a:prstGeom>
          <a:noFill/>
        </p:spPr>
        <p:txBody>
          <a:bodyPr wrap="none" rtlCol="0">
            <a:spAutoFit/>
          </a:bodyPr>
          <a:lstStyle/>
          <a:p>
            <a:r>
              <a:rPr lang="en-CA" sz="2000" dirty="0"/>
              <a:t>Topic </a:t>
            </a:r>
            <a:endParaRPr lang="en-CA" sz="800" dirty="0"/>
          </a:p>
          <a:p>
            <a:r>
              <a:rPr lang="en-CA" sz="2000" dirty="0"/>
              <a:t>modelling</a:t>
            </a:r>
          </a:p>
        </p:txBody>
      </p:sp>
      <p:sp>
        <p:nvSpPr>
          <p:cNvPr id="34" name="TextBox 33">
            <a:extLst>
              <a:ext uri="{FF2B5EF4-FFF2-40B4-BE49-F238E27FC236}">
                <a16:creationId xmlns:a16="http://schemas.microsoft.com/office/drawing/2014/main" id="{715BBEE4-B4E2-4BA2-916F-40D7D7438302}"/>
              </a:ext>
            </a:extLst>
          </p:cNvPr>
          <p:cNvSpPr txBox="1"/>
          <p:nvPr/>
        </p:nvSpPr>
        <p:spPr>
          <a:xfrm rot="733359">
            <a:off x="5064741" y="2511185"/>
            <a:ext cx="1282722" cy="754053"/>
          </a:xfrm>
          <a:prstGeom prst="rect">
            <a:avLst/>
          </a:prstGeom>
          <a:noFill/>
        </p:spPr>
        <p:txBody>
          <a:bodyPr wrap="none" rtlCol="0">
            <a:spAutoFit/>
          </a:bodyPr>
          <a:lstStyle/>
          <a:p>
            <a:pPr algn="ctr"/>
            <a:r>
              <a:rPr lang="en-CA" dirty="0"/>
              <a:t>Sentiment </a:t>
            </a:r>
          </a:p>
          <a:p>
            <a:pPr algn="ctr"/>
            <a:endParaRPr lang="en-CA" sz="700" dirty="0"/>
          </a:p>
          <a:p>
            <a:pPr algn="ctr"/>
            <a:r>
              <a:rPr lang="en-CA" dirty="0"/>
              <a:t>analysis</a:t>
            </a:r>
          </a:p>
        </p:txBody>
      </p:sp>
      <p:sp>
        <p:nvSpPr>
          <p:cNvPr id="2" name="Title 1">
            <a:extLst>
              <a:ext uri="{FF2B5EF4-FFF2-40B4-BE49-F238E27FC236}">
                <a16:creationId xmlns:a16="http://schemas.microsoft.com/office/drawing/2014/main" id="{DC982338-4BCF-4982-AE89-D40DF8D6524E}"/>
              </a:ext>
            </a:extLst>
          </p:cNvPr>
          <p:cNvSpPr>
            <a:spLocks noGrp="1"/>
          </p:cNvSpPr>
          <p:nvPr>
            <p:ph type="title"/>
          </p:nvPr>
        </p:nvSpPr>
        <p:spPr>
          <a:xfrm>
            <a:off x="0" y="0"/>
            <a:ext cx="9144000" cy="788069"/>
          </a:xfrm>
        </p:spPr>
        <p:txBody>
          <a:bodyPr/>
          <a:lstStyle/>
          <a:p>
            <a:r>
              <a:rPr lang="en-CA" dirty="0"/>
              <a:t>Pipeline: Text Document Data</a:t>
            </a:r>
          </a:p>
        </p:txBody>
      </p:sp>
      <p:sp>
        <p:nvSpPr>
          <p:cNvPr id="46" name="Rectangle 45">
            <a:extLst>
              <a:ext uri="{FF2B5EF4-FFF2-40B4-BE49-F238E27FC236}">
                <a16:creationId xmlns:a16="http://schemas.microsoft.com/office/drawing/2014/main" id="{F174C115-B126-435A-A68D-F1DEE6E42AF7}"/>
              </a:ext>
            </a:extLst>
          </p:cNvPr>
          <p:cNvSpPr/>
          <p:nvPr/>
        </p:nvSpPr>
        <p:spPr>
          <a:xfrm>
            <a:off x="2892245" y="4283085"/>
            <a:ext cx="3054099" cy="70526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dirty="0">
                <a:solidFill>
                  <a:schemeClr val="tx1"/>
                </a:solidFill>
              </a:rPr>
              <a:t>Data Frame after </a:t>
            </a:r>
          </a:p>
          <a:p>
            <a:pPr algn="ctr"/>
            <a:r>
              <a:rPr lang="en-CA" sz="1600" b="1" dirty="0">
                <a:solidFill>
                  <a:schemeClr val="tx1"/>
                </a:solidFill>
              </a:rPr>
              <a:t>Natural Language Processing</a:t>
            </a:r>
          </a:p>
        </p:txBody>
      </p:sp>
      <p:cxnSp>
        <p:nvCxnSpPr>
          <p:cNvPr id="48" name="Straight Connector 47">
            <a:extLst>
              <a:ext uri="{FF2B5EF4-FFF2-40B4-BE49-F238E27FC236}">
                <a16:creationId xmlns:a16="http://schemas.microsoft.com/office/drawing/2014/main" id="{19FE44E8-AA5F-4140-8F62-314EA45C3E73}"/>
              </a:ext>
            </a:extLst>
          </p:cNvPr>
          <p:cNvCxnSpPr>
            <a:cxnSpLocks/>
          </p:cNvCxnSpPr>
          <p:nvPr/>
        </p:nvCxnSpPr>
        <p:spPr>
          <a:xfrm flipV="1">
            <a:off x="2116625" y="3487980"/>
            <a:ext cx="4752759" cy="1292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AFA4BEF0-C77F-456B-9477-B5E48FA208DC}"/>
              </a:ext>
            </a:extLst>
          </p:cNvPr>
          <p:cNvCxnSpPr>
            <a:cxnSpLocks/>
            <a:endCxn id="46" idx="0"/>
          </p:cNvCxnSpPr>
          <p:nvPr/>
        </p:nvCxnSpPr>
        <p:spPr>
          <a:xfrm>
            <a:off x="4419295" y="3500903"/>
            <a:ext cx="0" cy="782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27B9C512-5C21-40C5-98B1-183184449EC5}"/>
              </a:ext>
            </a:extLst>
          </p:cNvPr>
          <p:cNvSpPr/>
          <p:nvPr/>
        </p:nvSpPr>
        <p:spPr>
          <a:xfrm>
            <a:off x="3561307" y="3648446"/>
            <a:ext cx="2324482" cy="400110"/>
          </a:xfrm>
          <a:prstGeom prst="rect">
            <a:avLst/>
          </a:prstGeom>
        </p:spPr>
        <p:txBody>
          <a:bodyPr wrap="none">
            <a:spAutoFit/>
          </a:bodyPr>
          <a:lstStyle/>
          <a:p>
            <a:r>
              <a:rPr lang="en-CA" sz="2000" dirty="0"/>
              <a:t>Merge data frames</a:t>
            </a:r>
          </a:p>
        </p:txBody>
      </p:sp>
    </p:spTree>
    <p:extLst>
      <p:ext uri="{BB962C8B-B14F-4D97-AF65-F5344CB8AC3E}">
        <p14:creationId xmlns:p14="http://schemas.microsoft.com/office/powerpoint/2010/main" val="578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3C7E579-0800-4E76-9493-078C4DF75F1C}"/>
              </a:ext>
            </a:extLst>
          </p:cNvPr>
          <p:cNvCxnSpPr>
            <a:cxnSpLocks/>
            <a:stCxn id="46" idx="3"/>
            <a:endCxn id="48" idx="1"/>
          </p:cNvCxnSpPr>
          <p:nvPr/>
        </p:nvCxnSpPr>
        <p:spPr>
          <a:xfrm flipV="1">
            <a:off x="2433550" y="1362009"/>
            <a:ext cx="3360090" cy="1766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9F08257-B122-4DA0-9950-0C52A01F306C}"/>
              </a:ext>
            </a:extLst>
          </p:cNvPr>
          <p:cNvCxnSpPr>
            <a:cxnSpLocks/>
            <a:endCxn id="53" idx="0"/>
          </p:cNvCxnSpPr>
          <p:nvPr/>
        </p:nvCxnSpPr>
        <p:spPr>
          <a:xfrm>
            <a:off x="4097532" y="1359433"/>
            <a:ext cx="25973" cy="10429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042CD8B1-5D47-4E94-B443-70F8A583407E}"/>
              </a:ext>
            </a:extLst>
          </p:cNvPr>
          <p:cNvSpPr/>
          <p:nvPr/>
        </p:nvSpPr>
        <p:spPr>
          <a:xfrm>
            <a:off x="3201294" y="2402411"/>
            <a:ext cx="1844422" cy="7717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Train Data Frame + </a:t>
            </a:r>
          </a:p>
          <a:p>
            <a:pPr algn="ctr"/>
            <a:r>
              <a:rPr lang="en-CA" sz="1400" dirty="0"/>
              <a:t>Test Data Frame</a:t>
            </a:r>
          </a:p>
        </p:txBody>
      </p:sp>
      <p:cxnSp>
        <p:nvCxnSpPr>
          <p:cNvPr id="54" name="Straight Arrow Connector 53">
            <a:extLst>
              <a:ext uri="{FF2B5EF4-FFF2-40B4-BE49-F238E27FC236}">
                <a16:creationId xmlns:a16="http://schemas.microsoft.com/office/drawing/2014/main" id="{F3616206-73C2-489A-A771-D146B85DD99F}"/>
              </a:ext>
            </a:extLst>
          </p:cNvPr>
          <p:cNvCxnSpPr>
            <a:cxnSpLocks/>
            <a:stCxn id="53" idx="3"/>
            <a:endCxn id="58" idx="1"/>
          </p:cNvCxnSpPr>
          <p:nvPr/>
        </p:nvCxnSpPr>
        <p:spPr>
          <a:xfrm>
            <a:off x="5045716" y="2788301"/>
            <a:ext cx="2189169" cy="421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883DF88-1EFC-4F66-8F44-7610C927F242}"/>
              </a:ext>
            </a:extLst>
          </p:cNvPr>
          <p:cNvCxnSpPr>
            <a:cxnSpLocks/>
            <a:stCxn id="53" idx="1"/>
            <a:endCxn id="59" idx="3"/>
          </p:cNvCxnSpPr>
          <p:nvPr/>
        </p:nvCxnSpPr>
        <p:spPr>
          <a:xfrm flipH="1">
            <a:off x="1476356" y="2788301"/>
            <a:ext cx="1724938" cy="421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FD3B1EA2-5006-4AEF-963D-47EF4BB052BA}"/>
              </a:ext>
            </a:extLst>
          </p:cNvPr>
          <p:cNvSpPr/>
          <p:nvPr/>
        </p:nvSpPr>
        <p:spPr>
          <a:xfrm>
            <a:off x="7234885" y="2996747"/>
            <a:ext cx="1221640"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Score</a:t>
            </a:r>
          </a:p>
        </p:txBody>
      </p:sp>
      <p:sp>
        <p:nvSpPr>
          <p:cNvPr id="59" name="Rectangle 58">
            <a:extLst>
              <a:ext uri="{FF2B5EF4-FFF2-40B4-BE49-F238E27FC236}">
                <a16:creationId xmlns:a16="http://schemas.microsoft.com/office/drawing/2014/main" id="{582CD5A8-5913-4503-80F3-AC4A948942E4}"/>
              </a:ext>
            </a:extLst>
          </p:cNvPr>
          <p:cNvSpPr/>
          <p:nvPr/>
        </p:nvSpPr>
        <p:spPr>
          <a:xfrm>
            <a:off x="254716" y="2996747"/>
            <a:ext cx="1221640"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Score</a:t>
            </a:r>
          </a:p>
        </p:txBody>
      </p:sp>
      <p:sp>
        <p:nvSpPr>
          <p:cNvPr id="62" name="TextBox 61">
            <a:extLst>
              <a:ext uri="{FF2B5EF4-FFF2-40B4-BE49-F238E27FC236}">
                <a16:creationId xmlns:a16="http://schemas.microsoft.com/office/drawing/2014/main" id="{BC2581F4-179A-49A5-9F07-C1E9CA28B41A}"/>
              </a:ext>
            </a:extLst>
          </p:cNvPr>
          <p:cNvSpPr txBox="1"/>
          <p:nvPr/>
        </p:nvSpPr>
        <p:spPr>
          <a:xfrm>
            <a:off x="3381567" y="944161"/>
            <a:ext cx="1464055" cy="369332"/>
          </a:xfrm>
          <a:prstGeom prst="rect">
            <a:avLst/>
          </a:prstGeom>
          <a:noFill/>
        </p:spPr>
        <p:txBody>
          <a:bodyPr wrap="none" rtlCol="0">
            <a:spAutoFit/>
          </a:bodyPr>
          <a:lstStyle/>
          <a:p>
            <a:r>
              <a:rPr lang="en-CA" dirty="0"/>
              <a:t>Merge script</a:t>
            </a:r>
          </a:p>
        </p:txBody>
      </p:sp>
      <p:sp>
        <p:nvSpPr>
          <p:cNvPr id="41" name="TextBox 40">
            <a:extLst>
              <a:ext uri="{FF2B5EF4-FFF2-40B4-BE49-F238E27FC236}">
                <a16:creationId xmlns:a16="http://schemas.microsoft.com/office/drawing/2014/main" id="{1A9D816B-650C-4E02-95B3-9D6E1D1D209B}"/>
              </a:ext>
            </a:extLst>
          </p:cNvPr>
          <p:cNvSpPr txBox="1"/>
          <p:nvPr/>
        </p:nvSpPr>
        <p:spPr>
          <a:xfrm>
            <a:off x="3201294" y="1712175"/>
            <a:ext cx="1499578" cy="369332"/>
          </a:xfrm>
          <a:prstGeom prst="rect">
            <a:avLst/>
          </a:prstGeom>
          <a:noFill/>
        </p:spPr>
        <p:txBody>
          <a:bodyPr wrap="none" rtlCol="0">
            <a:spAutoFit/>
          </a:bodyPr>
          <a:lstStyle/>
          <a:p>
            <a:r>
              <a:rPr lang="en-CA" dirty="0"/>
              <a:t>Split by  year</a:t>
            </a:r>
          </a:p>
        </p:txBody>
      </p:sp>
      <p:sp>
        <p:nvSpPr>
          <p:cNvPr id="42" name="Rectangle 41">
            <a:extLst>
              <a:ext uri="{FF2B5EF4-FFF2-40B4-BE49-F238E27FC236}">
                <a16:creationId xmlns:a16="http://schemas.microsoft.com/office/drawing/2014/main" id="{308C5501-6F7B-4827-BDA2-D0A46BD5AF89}"/>
              </a:ext>
            </a:extLst>
          </p:cNvPr>
          <p:cNvSpPr/>
          <p:nvPr/>
        </p:nvSpPr>
        <p:spPr>
          <a:xfrm rot="20711470">
            <a:off x="1773479" y="2642609"/>
            <a:ext cx="1046120" cy="646331"/>
          </a:xfrm>
          <a:prstGeom prst="rect">
            <a:avLst/>
          </a:prstGeom>
        </p:spPr>
        <p:txBody>
          <a:bodyPr wrap="none">
            <a:spAutoFit/>
          </a:bodyPr>
          <a:lstStyle/>
          <a:p>
            <a:pPr algn="ctr"/>
            <a:endParaRPr lang="en-CA" sz="400" dirty="0"/>
          </a:p>
          <a:p>
            <a:pPr algn="ctr"/>
            <a:r>
              <a:rPr lang="en-CA" sz="1400" dirty="0"/>
              <a:t>Logistic</a:t>
            </a:r>
          </a:p>
          <a:p>
            <a:pPr algn="ctr"/>
            <a:r>
              <a:rPr lang="en-CA" sz="400" dirty="0"/>
              <a:t> </a:t>
            </a:r>
          </a:p>
          <a:p>
            <a:pPr algn="ctr"/>
            <a:r>
              <a:rPr lang="en-CA" sz="1400" dirty="0"/>
              <a:t>Regression</a:t>
            </a:r>
          </a:p>
        </p:txBody>
      </p:sp>
      <p:sp>
        <p:nvSpPr>
          <p:cNvPr id="43" name="Rectangle 42">
            <a:extLst>
              <a:ext uri="{FF2B5EF4-FFF2-40B4-BE49-F238E27FC236}">
                <a16:creationId xmlns:a16="http://schemas.microsoft.com/office/drawing/2014/main" id="{3C956F8B-4BFF-4452-8084-B53B3E630B76}"/>
              </a:ext>
            </a:extLst>
          </p:cNvPr>
          <p:cNvSpPr/>
          <p:nvPr/>
        </p:nvSpPr>
        <p:spPr>
          <a:xfrm rot="671528">
            <a:off x="5552406" y="2735138"/>
            <a:ext cx="1386149" cy="523220"/>
          </a:xfrm>
          <a:prstGeom prst="rect">
            <a:avLst/>
          </a:prstGeom>
        </p:spPr>
        <p:txBody>
          <a:bodyPr wrap="none">
            <a:spAutoFit/>
          </a:bodyPr>
          <a:lstStyle/>
          <a:p>
            <a:pPr algn="ctr"/>
            <a:r>
              <a:rPr lang="en-CA" sz="1400" dirty="0"/>
              <a:t>Random Forest</a:t>
            </a:r>
          </a:p>
          <a:p>
            <a:pPr algn="ctr"/>
            <a:r>
              <a:rPr lang="en-CA" sz="1400" dirty="0"/>
              <a:t>Classification</a:t>
            </a:r>
          </a:p>
        </p:txBody>
      </p:sp>
      <p:sp>
        <p:nvSpPr>
          <p:cNvPr id="2" name="Title 1">
            <a:extLst>
              <a:ext uri="{FF2B5EF4-FFF2-40B4-BE49-F238E27FC236}">
                <a16:creationId xmlns:a16="http://schemas.microsoft.com/office/drawing/2014/main" id="{9828E14F-8F2D-4FEF-80B1-F37E812928C4}"/>
              </a:ext>
            </a:extLst>
          </p:cNvPr>
          <p:cNvSpPr>
            <a:spLocks noGrp="1"/>
          </p:cNvSpPr>
          <p:nvPr>
            <p:ph type="title"/>
          </p:nvPr>
        </p:nvSpPr>
        <p:spPr>
          <a:xfrm>
            <a:off x="0" y="-24235"/>
            <a:ext cx="9144000" cy="788069"/>
          </a:xfrm>
        </p:spPr>
        <p:txBody>
          <a:bodyPr/>
          <a:lstStyle/>
          <a:p>
            <a:r>
              <a:rPr lang="en-CA" dirty="0"/>
              <a:t>Pipeline: Modelling </a:t>
            </a:r>
          </a:p>
        </p:txBody>
      </p:sp>
      <p:sp>
        <p:nvSpPr>
          <p:cNvPr id="46" name="Rectangle 45">
            <a:extLst>
              <a:ext uri="{FF2B5EF4-FFF2-40B4-BE49-F238E27FC236}">
                <a16:creationId xmlns:a16="http://schemas.microsoft.com/office/drawing/2014/main" id="{68EAA34B-ED16-4624-9AB3-E8EE3B962A95}"/>
              </a:ext>
            </a:extLst>
          </p:cNvPr>
          <p:cNvSpPr/>
          <p:nvPr/>
        </p:nvSpPr>
        <p:spPr>
          <a:xfrm>
            <a:off x="448965" y="1044700"/>
            <a:ext cx="1984585" cy="6699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b="1" dirty="0">
                <a:solidFill>
                  <a:schemeClr val="tx1"/>
                </a:solidFill>
              </a:rPr>
              <a:t>Labeled </a:t>
            </a:r>
          </a:p>
          <a:p>
            <a:pPr algn="ctr"/>
            <a:r>
              <a:rPr lang="en-CA" b="1" dirty="0">
                <a:solidFill>
                  <a:schemeClr val="tx1"/>
                </a:solidFill>
              </a:rPr>
              <a:t>Data Frame</a:t>
            </a:r>
          </a:p>
        </p:txBody>
      </p:sp>
      <p:sp>
        <p:nvSpPr>
          <p:cNvPr id="48" name="Rectangle 47">
            <a:extLst>
              <a:ext uri="{FF2B5EF4-FFF2-40B4-BE49-F238E27FC236}">
                <a16:creationId xmlns:a16="http://schemas.microsoft.com/office/drawing/2014/main" id="{444C4A53-5D1C-4251-8FAA-A982FA391659}"/>
              </a:ext>
            </a:extLst>
          </p:cNvPr>
          <p:cNvSpPr/>
          <p:nvPr/>
        </p:nvSpPr>
        <p:spPr>
          <a:xfrm>
            <a:off x="5793640" y="1009375"/>
            <a:ext cx="3054099" cy="70526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dirty="0">
                <a:solidFill>
                  <a:schemeClr val="tx1"/>
                </a:solidFill>
              </a:rPr>
              <a:t>Data Frame after </a:t>
            </a:r>
          </a:p>
          <a:p>
            <a:pPr algn="ctr"/>
            <a:r>
              <a:rPr lang="en-CA" sz="1600" b="1" dirty="0">
                <a:solidFill>
                  <a:schemeClr val="tx1"/>
                </a:solidFill>
              </a:rPr>
              <a:t>Natural Language Processing</a:t>
            </a:r>
          </a:p>
        </p:txBody>
      </p:sp>
      <p:cxnSp>
        <p:nvCxnSpPr>
          <p:cNvPr id="57" name="Straight Arrow Connector 56">
            <a:extLst>
              <a:ext uri="{FF2B5EF4-FFF2-40B4-BE49-F238E27FC236}">
                <a16:creationId xmlns:a16="http://schemas.microsoft.com/office/drawing/2014/main" id="{48FC1F2F-8EFD-48B3-AD89-C315AE160558}"/>
              </a:ext>
            </a:extLst>
          </p:cNvPr>
          <p:cNvCxnSpPr>
            <a:cxnSpLocks/>
            <a:endCxn id="60" idx="0"/>
          </p:cNvCxnSpPr>
          <p:nvPr/>
        </p:nvCxnSpPr>
        <p:spPr>
          <a:xfrm>
            <a:off x="5053105" y="3174191"/>
            <a:ext cx="1607390" cy="1207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CF3F4652-5E5E-4DD1-BBA0-28A976ECA155}"/>
              </a:ext>
            </a:extLst>
          </p:cNvPr>
          <p:cNvSpPr/>
          <p:nvPr/>
        </p:nvSpPr>
        <p:spPr>
          <a:xfrm>
            <a:off x="6049675" y="4381986"/>
            <a:ext cx="1221640"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Score</a:t>
            </a:r>
          </a:p>
        </p:txBody>
      </p:sp>
      <p:cxnSp>
        <p:nvCxnSpPr>
          <p:cNvPr id="61" name="Straight Arrow Connector 60">
            <a:extLst>
              <a:ext uri="{FF2B5EF4-FFF2-40B4-BE49-F238E27FC236}">
                <a16:creationId xmlns:a16="http://schemas.microsoft.com/office/drawing/2014/main" id="{990651E5-BF75-4F5C-91B2-BDDB4C812E69}"/>
              </a:ext>
            </a:extLst>
          </p:cNvPr>
          <p:cNvCxnSpPr>
            <a:cxnSpLocks/>
            <a:stCxn id="53" idx="2"/>
            <a:endCxn id="64" idx="0"/>
          </p:cNvCxnSpPr>
          <p:nvPr/>
        </p:nvCxnSpPr>
        <p:spPr>
          <a:xfrm>
            <a:off x="4123505" y="3174191"/>
            <a:ext cx="28289" cy="1207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1306BBFF-697F-499D-8B89-D22F725BEE95}"/>
              </a:ext>
            </a:extLst>
          </p:cNvPr>
          <p:cNvSpPr/>
          <p:nvPr/>
        </p:nvSpPr>
        <p:spPr>
          <a:xfrm>
            <a:off x="3528243" y="4381986"/>
            <a:ext cx="1247102"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Score</a:t>
            </a:r>
          </a:p>
        </p:txBody>
      </p:sp>
      <p:sp>
        <p:nvSpPr>
          <p:cNvPr id="68" name="Rectangle 67">
            <a:extLst>
              <a:ext uri="{FF2B5EF4-FFF2-40B4-BE49-F238E27FC236}">
                <a16:creationId xmlns:a16="http://schemas.microsoft.com/office/drawing/2014/main" id="{548310B3-B3A6-4B19-8CB0-B29CCE760792}"/>
              </a:ext>
            </a:extLst>
          </p:cNvPr>
          <p:cNvSpPr/>
          <p:nvPr/>
        </p:nvSpPr>
        <p:spPr>
          <a:xfrm rot="19299949">
            <a:off x="1634986" y="3539360"/>
            <a:ext cx="1544966" cy="523220"/>
          </a:xfrm>
          <a:prstGeom prst="rect">
            <a:avLst/>
          </a:prstGeom>
        </p:spPr>
        <p:txBody>
          <a:bodyPr wrap="square">
            <a:spAutoFit/>
          </a:bodyPr>
          <a:lstStyle/>
          <a:p>
            <a:pPr algn="ctr"/>
            <a:r>
              <a:rPr lang="en-CA" sz="1400" dirty="0"/>
              <a:t>Feed Forward</a:t>
            </a:r>
          </a:p>
          <a:p>
            <a:pPr algn="ctr"/>
            <a:r>
              <a:rPr lang="en-CA" sz="1400" dirty="0"/>
              <a:t>Neural Network</a:t>
            </a:r>
          </a:p>
        </p:txBody>
      </p:sp>
      <p:cxnSp>
        <p:nvCxnSpPr>
          <p:cNvPr id="69" name="Straight Arrow Connector 68">
            <a:extLst>
              <a:ext uri="{FF2B5EF4-FFF2-40B4-BE49-F238E27FC236}">
                <a16:creationId xmlns:a16="http://schemas.microsoft.com/office/drawing/2014/main" id="{8FC9F4AA-978F-49D4-B86C-9930FD37BC74}"/>
              </a:ext>
            </a:extLst>
          </p:cNvPr>
          <p:cNvCxnSpPr>
            <a:cxnSpLocks/>
            <a:endCxn id="72" idx="0"/>
          </p:cNvCxnSpPr>
          <p:nvPr/>
        </p:nvCxnSpPr>
        <p:spPr>
          <a:xfrm flipH="1">
            <a:off x="1707098" y="3171870"/>
            <a:ext cx="1481787" cy="1210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BDACDE1A-6362-4A78-9E10-244CFC1E58C1}"/>
              </a:ext>
            </a:extLst>
          </p:cNvPr>
          <p:cNvSpPr/>
          <p:nvPr/>
        </p:nvSpPr>
        <p:spPr>
          <a:xfrm>
            <a:off x="1083547" y="4381987"/>
            <a:ext cx="1247102"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Score</a:t>
            </a:r>
          </a:p>
        </p:txBody>
      </p:sp>
      <p:sp>
        <p:nvSpPr>
          <p:cNvPr id="93" name="Rectangle 92">
            <a:extLst>
              <a:ext uri="{FF2B5EF4-FFF2-40B4-BE49-F238E27FC236}">
                <a16:creationId xmlns:a16="http://schemas.microsoft.com/office/drawing/2014/main" id="{8358BB9B-AD0A-4661-B8D3-1AE8BBCE4B39}"/>
              </a:ext>
            </a:extLst>
          </p:cNvPr>
          <p:cNvSpPr/>
          <p:nvPr/>
        </p:nvSpPr>
        <p:spPr>
          <a:xfrm rot="2356432">
            <a:off x="5129709" y="3356631"/>
            <a:ext cx="1001428" cy="523220"/>
          </a:xfrm>
          <a:prstGeom prst="rect">
            <a:avLst/>
          </a:prstGeom>
        </p:spPr>
        <p:txBody>
          <a:bodyPr wrap="none">
            <a:spAutoFit/>
          </a:bodyPr>
          <a:lstStyle/>
          <a:p>
            <a:pPr algn="ctr"/>
            <a:r>
              <a:rPr lang="en-CA" sz="1400" dirty="0"/>
              <a:t>K Nearest </a:t>
            </a:r>
          </a:p>
          <a:p>
            <a:pPr algn="ctr"/>
            <a:r>
              <a:rPr lang="en-CA" sz="1400" dirty="0"/>
              <a:t>Neighbor</a:t>
            </a:r>
          </a:p>
        </p:txBody>
      </p:sp>
      <p:sp>
        <p:nvSpPr>
          <p:cNvPr id="95" name="Rectangle 94">
            <a:extLst>
              <a:ext uri="{FF2B5EF4-FFF2-40B4-BE49-F238E27FC236}">
                <a16:creationId xmlns:a16="http://schemas.microsoft.com/office/drawing/2014/main" id="{721619F1-2346-4EDE-AED6-5839976BAE1F}"/>
              </a:ext>
            </a:extLst>
          </p:cNvPr>
          <p:cNvSpPr/>
          <p:nvPr/>
        </p:nvSpPr>
        <p:spPr>
          <a:xfrm>
            <a:off x="3387133" y="3636031"/>
            <a:ext cx="1433918" cy="523220"/>
          </a:xfrm>
          <a:prstGeom prst="rect">
            <a:avLst/>
          </a:prstGeom>
        </p:spPr>
        <p:txBody>
          <a:bodyPr wrap="none">
            <a:spAutoFit/>
          </a:bodyPr>
          <a:lstStyle/>
          <a:p>
            <a:pPr algn="ctr"/>
            <a:r>
              <a:rPr lang="en-CA" sz="1400" dirty="0"/>
              <a:t>Support Vector </a:t>
            </a:r>
          </a:p>
          <a:p>
            <a:pPr algn="ctr"/>
            <a:r>
              <a:rPr lang="en-CA" sz="1400" dirty="0"/>
              <a:t>Machine</a:t>
            </a:r>
          </a:p>
        </p:txBody>
      </p:sp>
    </p:spTree>
    <p:extLst>
      <p:ext uri="{BB962C8B-B14F-4D97-AF65-F5344CB8AC3E}">
        <p14:creationId xmlns:p14="http://schemas.microsoft.com/office/powerpoint/2010/main" val="39560192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101348-EDBB-473D-823C-4D931DE9BAA4}"/>
              </a:ext>
            </a:extLst>
          </p:cNvPr>
          <p:cNvSpPr/>
          <p:nvPr/>
        </p:nvSpPr>
        <p:spPr>
          <a:xfrm>
            <a:off x="448965" y="788068"/>
            <a:ext cx="1832459" cy="4791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600" dirty="0"/>
              <a:t>Fundamental Financial Data</a:t>
            </a:r>
          </a:p>
        </p:txBody>
      </p:sp>
      <p:sp>
        <p:nvSpPr>
          <p:cNvPr id="5" name="Rectangle 4">
            <a:extLst>
              <a:ext uri="{FF2B5EF4-FFF2-40B4-BE49-F238E27FC236}">
                <a16:creationId xmlns:a16="http://schemas.microsoft.com/office/drawing/2014/main" id="{1EC73FC3-8808-44EB-8A86-5E5EDD47819C}"/>
              </a:ext>
            </a:extLst>
          </p:cNvPr>
          <p:cNvSpPr/>
          <p:nvPr/>
        </p:nvSpPr>
        <p:spPr>
          <a:xfrm>
            <a:off x="2871907" y="788069"/>
            <a:ext cx="1673113" cy="452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Stock Data</a:t>
            </a:r>
          </a:p>
        </p:txBody>
      </p:sp>
      <p:sp>
        <p:nvSpPr>
          <p:cNvPr id="6" name="Rectangle 5">
            <a:extLst>
              <a:ext uri="{FF2B5EF4-FFF2-40B4-BE49-F238E27FC236}">
                <a16:creationId xmlns:a16="http://schemas.microsoft.com/office/drawing/2014/main" id="{60650D74-3A10-401E-8B1F-354063D23FB9}"/>
              </a:ext>
            </a:extLst>
          </p:cNvPr>
          <p:cNvSpPr/>
          <p:nvPr/>
        </p:nvSpPr>
        <p:spPr>
          <a:xfrm>
            <a:off x="6404460" y="788069"/>
            <a:ext cx="1679755" cy="4093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SEC Filings</a:t>
            </a:r>
          </a:p>
        </p:txBody>
      </p:sp>
      <p:cxnSp>
        <p:nvCxnSpPr>
          <p:cNvPr id="8" name="Straight Arrow Connector 7">
            <a:extLst>
              <a:ext uri="{FF2B5EF4-FFF2-40B4-BE49-F238E27FC236}">
                <a16:creationId xmlns:a16="http://schemas.microsoft.com/office/drawing/2014/main" id="{C2714CFB-CB5D-44DA-9010-56B785BB40C7}"/>
              </a:ext>
            </a:extLst>
          </p:cNvPr>
          <p:cNvCxnSpPr>
            <a:cxnSpLocks/>
          </p:cNvCxnSpPr>
          <p:nvPr/>
        </p:nvCxnSpPr>
        <p:spPr>
          <a:xfrm>
            <a:off x="1295485" y="1244561"/>
            <a:ext cx="729903" cy="3789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91F1EE8E-068E-4022-A7EA-CCB6CE5B9A0D}"/>
              </a:ext>
            </a:extLst>
          </p:cNvPr>
          <p:cNvCxnSpPr>
            <a:cxnSpLocks/>
          </p:cNvCxnSpPr>
          <p:nvPr/>
        </p:nvCxnSpPr>
        <p:spPr>
          <a:xfrm flipH="1">
            <a:off x="2968597" y="1240651"/>
            <a:ext cx="763526" cy="4102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D3A5746C-3626-4482-AD6B-1D25372E557F}"/>
              </a:ext>
            </a:extLst>
          </p:cNvPr>
          <p:cNvSpPr/>
          <p:nvPr/>
        </p:nvSpPr>
        <p:spPr>
          <a:xfrm>
            <a:off x="1670605" y="1683681"/>
            <a:ext cx="1526470" cy="50599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Subset Data</a:t>
            </a:r>
          </a:p>
        </p:txBody>
      </p:sp>
      <p:cxnSp>
        <p:nvCxnSpPr>
          <p:cNvPr id="13" name="Straight Arrow Connector 12">
            <a:extLst>
              <a:ext uri="{FF2B5EF4-FFF2-40B4-BE49-F238E27FC236}">
                <a16:creationId xmlns:a16="http://schemas.microsoft.com/office/drawing/2014/main" id="{A722438D-823D-4122-9B93-BD6AC848A79E}"/>
              </a:ext>
            </a:extLst>
          </p:cNvPr>
          <p:cNvCxnSpPr>
            <a:cxnSpLocks/>
            <a:stCxn id="6" idx="2"/>
          </p:cNvCxnSpPr>
          <p:nvPr/>
        </p:nvCxnSpPr>
        <p:spPr>
          <a:xfrm>
            <a:off x="7244338" y="1197405"/>
            <a:ext cx="0" cy="501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490010E-4D72-44A2-AEA0-0C4A586F6571}"/>
              </a:ext>
            </a:extLst>
          </p:cNvPr>
          <p:cNvSpPr/>
          <p:nvPr/>
        </p:nvSpPr>
        <p:spPr>
          <a:xfrm>
            <a:off x="6633517" y="1724406"/>
            <a:ext cx="1221640"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Filing List</a:t>
            </a:r>
          </a:p>
        </p:txBody>
      </p:sp>
      <p:cxnSp>
        <p:nvCxnSpPr>
          <p:cNvPr id="15" name="Straight Arrow Connector 14">
            <a:extLst>
              <a:ext uri="{FF2B5EF4-FFF2-40B4-BE49-F238E27FC236}">
                <a16:creationId xmlns:a16="http://schemas.microsoft.com/office/drawing/2014/main" id="{8FA09200-0E88-4826-8531-2F06FDFE8442}"/>
              </a:ext>
            </a:extLst>
          </p:cNvPr>
          <p:cNvCxnSpPr>
            <a:cxnSpLocks/>
          </p:cNvCxnSpPr>
          <p:nvPr/>
        </p:nvCxnSpPr>
        <p:spPr>
          <a:xfrm>
            <a:off x="7302992" y="2160798"/>
            <a:ext cx="628519" cy="4543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DC26CCE-59C1-4500-BCA5-6B0459EB487F}"/>
              </a:ext>
            </a:extLst>
          </p:cNvPr>
          <p:cNvCxnSpPr>
            <a:cxnSpLocks/>
          </p:cNvCxnSpPr>
          <p:nvPr/>
        </p:nvCxnSpPr>
        <p:spPr>
          <a:xfrm flipH="1">
            <a:off x="6740550" y="2148596"/>
            <a:ext cx="562442" cy="448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81DB0530-213C-4BFF-89F4-EC8AB554F980}"/>
              </a:ext>
            </a:extLst>
          </p:cNvPr>
          <p:cNvSpPr/>
          <p:nvPr/>
        </p:nvSpPr>
        <p:spPr>
          <a:xfrm>
            <a:off x="7778805" y="2638862"/>
            <a:ext cx="1221640"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Sentiment DF</a:t>
            </a:r>
          </a:p>
        </p:txBody>
      </p:sp>
      <p:sp>
        <p:nvSpPr>
          <p:cNvPr id="21" name="Rectangle 20">
            <a:extLst>
              <a:ext uri="{FF2B5EF4-FFF2-40B4-BE49-F238E27FC236}">
                <a16:creationId xmlns:a16="http://schemas.microsoft.com/office/drawing/2014/main" id="{BC1481E8-CB4E-4293-9761-2E35A28B7552}"/>
              </a:ext>
            </a:extLst>
          </p:cNvPr>
          <p:cNvSpPr/>
          <p:nvPr/>
        </p:nvSpPr>
        <p:spPr>
          <a:xfrm>
            <a:off x="5793640" y="2622092"/>
            <a:ext cx="1221640"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Topic DF</a:t>
            </a:r>
          </a:p>
        </p:txBody>
      </p:sp>
      <p:cxnSp>
        <p:nvCxnSpPr>
          <p:cNvPr id="23" name="Straight Connector 22">
            <a:extLst>
              <a:ext uri="{FF2B5EF4-FFF2-40B4-BE49-F238E27FC236}">
                <a16:creationId xmlns:a16="http://schemas.microsoft.com/office/drawing/2014/main" id="{83C7E579-0800-4E76-9493-078C4DF75F1C}"/>
              </a:ext>
            </a:extLst>
          </p:cNvPr>
          <p:cNvCxnSpPr>
            <a:cxnSpLocks/>
          </p:cNvCxnSpPr>
          <p:nvPr/>
        </p:nvCxnSpPr>
        <p:spPr>
          <a:xfrm>
            <a:off x="3107472" y="3683931"/>
            <a:ext cx="3678750" cy="1676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9F08257-B122-4DA0-9950-0C52A01F306C}"/>
              </a:ext>
            </a:extLst>
          </p:cNvPr>
          <p:cNvCxnSpPr>
            <a:cxnSpLocks/>
          </p:cNvCxnSpPr>
          <p:nvPr/>
        </p:nvCxnSpPr>
        <p:spPr>
          <a:xfrm>
            <a:off x="4877410" y="3683931"/>
            <a:ext cx="0" cy="4581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3A45FA9-5008-4C17-B3A9-911F945B9D7D}"/>
              </a:ext>
            </a:extLst>
          </p:cNvPr>
          <p:cNvCxnSpPr>
            <a:cxnSpLocks/>
          </p:cNvCxnSpPr>
          <p:nvPr/>
        </p:nvCxnSpPr>
        <p:spPr>
          <a:xfrm>
            <a:off x="2472847" y="2173621"/>
            <a:ext cx="6763" cy="51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7962CC1-834B-4BC7-8737-78D056793B06}"/>
              </a:ext>
            </a:extLst>
          </p:cNvPr>
          <p:cNvSpPr/>
          <p:nvPr/>
        </p:nvSpPr>
        <p:spPr>
          <a:xfrm>
            <a:off x="1433417" y="2588254"/>
            <a:ext cx="2092385" cy="519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Financial features DF</a:t>
            </a:r>
          </a:p>
        </p:txBody>
      </p:sp>
      <p:cxnSp>
        <p:nvCxnSpPr>
          <p:cNvPr id="39" name="Straight Arrow Connector 38">
            <a:extLst>
              <a:ext uri="{FF2B5EF4-FFF2-40B4-BE49-F238E27FC236}">
                <a16:creationId xmlns:a16="http://schemas.microsoft.com/office/drawing/2014/main" id="{D2433983-5B20-4F06-A741-A9E77E4247B0}"/>
              </a:ext>
            </a:extLst>
          </p:cNvPr>
          <p:cNvCxnSpPr>
            <a:cxnSpLocks/>
          </p:cNvCxnSpPr>
          <p:nvPr/>
        </p:nvCxnSpPr>
        <p:spPr>
          <a:xfrm>
            <a:off x="2450110" y="3073111"/>
            <a:ext cx="0" cy="4581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1C25E4BB-C11C-4FC5-8B0E-CEB4994493D9}"/>
              </a:ext>
            </a:extLst>
          </p:cNvPr>
          <p:cNvCxnSpPr>
            <a:cxnSpLocks/>
            <a:stCxn id="21" idx="3"/>
          </p:cNvCxnSpPr>
          <p:nvPr/>
        </p:nvCxnSpPr>
        <p:spPr>
          <a:xfrm>
            <a:off x="7015280" y="2835360"/>
            <a:ext cx="763525" cy="1677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711D8F4-F411-4C57-B882-9F65F4AA8B1B}"/>
              </a:ext>
            </a:extLst>
          </p:cNvPr>
          <p:cNvCxnSpPr>
            <a:cxnSpLocks/>
          </p:cNvCxnSpPr>
          <p:nvPr/>
        </p:nvCxnSpPr>
        <p:spPr>
          <a:xfrm>
            <a:off x="7397042" y="2852129"/>
            <a:ext cx="0" cy="679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042CD8B1-5D47-4E94-B443-70F8A583407E}"/>
              </a:ext>
            </a:extLst>
          </p:cNvPr>
          <p:cNvSpPr/>
          <p:nvPr/>
        </p:nvSpPr>
        <p:spPr>
          <a:xfrm>
            <a:off x="4266590" y="4142046"/>
            <a:ext cx="1221640"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Train + Test</a:t>
            </a:r>
          </a:p>
        </p:txBody>
      </p:sp>
      <p:cxnSp>
        <p:nvCxnSpPr>
          <p:cNvPr id="54" name="Straight Arrow Connector 53">
            <a:extLst>
              <a:ext uri="{FF2B5EF4-FFF2-40B4-BE49-F238E27FC236}">
                <a16:creationId xmlns:a16="http://schemas.microsoft.com/office/drawing/2014/main" id="{F3616206-73C2-489A-A771-D146B85DD99F}"/>
              </a:ext>
            </a:extLst>
          </p:cNvPr>
          <p:cNvCxnSpPr>
            <a:cxnSpLocks/>
            <a:stCxn id="53" idx="3"/>
            <a:endCxn id="58" idx="1"/>
          </p:cNvCxnSpPr>
          <p:nvPr/>
        </p:nvCxnSpPr>
        <p:spPr>
          <a:xfrm>
            <a:off x="5488230" y="4355314"/>
            <a:ext cx="1068935" cy="446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883DF88-1EFC-4F66-8F44-7610C927F242}"/>
              </a:ext>
            </a:extLst>
          </p:cNvPr>
          <p:cNvCxnSpPr>
            <a:cxnSpLocks/>
          </p:cNvCxnSpPr>
          <p:nvPr/>
        </p:nvCxnSpPr>
        <p:spPr>
          <a:xfrm flipH="1">
            <a:off x="3350360" y="4329358"/>
            <a:ext cx="916230" cy="254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FD3B1EA2-5006-4AEF-963D-47EF4BB052BA}"/>
              </a:ext>
            </a:extLst>
          </p:cNvPr>
          <p:cNvSpPr/>
          <p:nvPr/>
        </p:nvSpPr>
        <p:spPr>
          <a:xfrm>
            <a:off x="6557165" y="4588495"/>
            <a:ext cx="1221640"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Score</a:t>
            </a:r>
          </a:p>
        </p:txBody>
      </p:sp>
      <p:sp>
        <p:nvSpPr>
          <p:cNvPr id="59" name="Rectangle 58">
            <a:extLst>
              <a:ext uri="{FF2B5EF4-FFF2-40B4-BE49-F238E27FC236}">
                <a16:creationId xmlns:a16="http://schemas.microsoft.com/office/drawing/2014/main" id="{582CD5A8-5913-4503-80F3-AC4A948942E4}"/>
              </a:ext>
            </a:extLst>
          </p:cNvPr>
          <p:cNvSpPr/>
          <p:nvPr/>
        </p:nvSpPr>
        <p:spPr>
          <a:xfrm>
            <a:off x="2058257" y="4443369"/>
            <a:ext cx="1221640" cy="4265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Score</a:t>
            </a:r>
          </a:p>
        </p:txBody>
      </p:sp>
      <p:sp>
        <p:nvSpPr>
          <p:cNvPr id="62" name="TextBox 61">
            <a:extLst>
              <a:ext uri="{FF2B5EF4-FFF2-40B4-BE49-F238E27FC236}">
                <a16:creationId xmlns:a16="http://schemas.microsoft.com/office/drawing/2014/main" id="{BC2581F4-179A-49A5-9F07-C1E9CA28B41A}"/>
              </a:ext>
            </a:extLst>
          </p:cNvPr>
          <p:cNvSpPr txBox="1"/>
          <p:nvPr/>
        </p:nvSpPr>
        <p:spPr>
          <a:xfrm>
            <a:off x="3883203" y="3314599"/>
            <a:ext cx="2105256" cy="369332"/>
          </a:xfrm>
          <a:prstGeom prst="rect">
            <a:avLst/>
          </a:prstGeom>
          <a:noFill/>
        </p:spPr>
        <p:txBody>
          <a:bodyPr wrap="none" rtlCol="0">
            <a:spAutoFit/>
          </a:bodyPr>
          <a:lstStyle/>
          <a:p>
            <a:r>
              <a:rPr lang="en-CA" dirty="0"/>
              <a:t>Merge data frames</a:t>
            </a:r>
          </a:p>
        </p:txBody>
      </p:sp>
      <p:sp>
        <p:nvSpPr>
          <p:cNvPr id="63" name="Rectangle 62">
            <a:extLst>
              <a:ext uri="{FF2B5EF4-FFF2-40B4-BE49-F238E27FC236}">
                <a16:creationId xmlns:a16="http://schemas.microsoft.com/office/drawing/2014/main" id="{BC3C481A-E81E-43A6-B6F6-F928423CCADE}"/>
              </a:ext>
            </a:extLst>
          </p:cNvPr>
          <p:cNvSpPr/>
          <p:nvPr/>
        </p:nvSpPr>
        <p:spPr>
          <a:xfrm>
            <a:off x="6777633" y="3063264"/>
            <a:ext cx="1184170" cy="307777"/>
          </a:xfrm>
          <a:prstGeom prst="rect">
            <a:avLst/>
          </a:prstGeom>
        </p:spPr>
        <p:txBody>
          <a:bodyPr wrap="none">
            <a:spAutoFit/>
          </a:bodyPr>
          <a:lstStyle/>
          <a:p>
            <a:r>
              <a:rPr lang="en-CA" sz="1400" dirty="0"/>
              <a:t>Merge script</a:t>
            </a:r>
          </a:p>
        </p:txBody>
      </p:sp>
      <p:sp>
        <p:nvSpPr>
          <p:cNvPr id="32" name="TextBox 31">
            <a:extLst>
              <a:ext uri="{FF2B5EF4-FFF2-40B4-BE49-F238E27FC236}">
                <a16:creationId xmlns:a16="http://schemas.microsoft.com/office/drawing/2014/main" id="{52AD0B89-35DC-4D61-8B92-F333C632C5E9}"/>
              </a:ext>
            </a:extLst>
          </p:cNvPr>
          <p:cNvSpPr txBox="1"/>
          <p:nvPr/>
        </p:nvSpPr>
        <p:spPr>
          <a:xfrm>
            <a:off x="6578194" y="1239059"/>
            <a:ext cx="1699504" cy="307777"/>
          </a:xfrm>
          <a:prstGeom prst="rect">
            <a:avLst/>
          </a:prstGeom>
          <a:noFill/>
        </p:spPr>
        <p:txBody>
          <a:bodyPr wrap="none" rtlCol="0">
            <a:spAutoFit/>
          </a:bodyPr>
          <a:lstStyle/>
          <a:p>
            <a:r>
              <a:rPr lang="en-CA" sz="1400" dirty="0"/>
              <a:t>Extract  documents</a:t>
            </a:r>
          </a:p>
        </p:txBody>
      </p:sp>
      <p:sp>
        <p:nvSpPr>
          <p:cNvPr id="33" name="TextBox 32">
            <a:extLst>
              <a:ext uri="{FF2B5EF4-FFF2-40B4-BE49-F238E27FC236}">
                <a16:creationId xmlns:a16="http://schemas.microsoft.com/office/drawing/2014/main" id="{8757F031-8D7C-402C-9D6F-5302ECA769BC}"/>
              </a:ext>
            </a:extLst>
          </p:cNvPr>
          <p:cNvSpPr txBox="1"/>
          <p:nvPr/>
        </p:nvSpPr>
        <p:spPr>
          <a:xfrm rot="19319945">
            <a:off x="6658700" y="2109943"/>
            <a:ext cx="779381" cy="461665"/>
          </a:xfrm>
          <a:prstGeom prst="rect">
            <a:avLst/>
          </a:prstGeom>
          <a:noFill/>
        </p:spPr>
        <p:txBody>
          <a:bodyPr wrap="none" rtlCol="0">
            <a:spAutoFit/>
          </a:bodyPr>
          <a:lstStyle/>
          <a:p>
            <a:r>
              <a:rPr lang="en-CA" sz="1050" dirty="0"/>
              <a:t>Topic </a:t>
            </a:r>
          </a:p>
          <a:p>
            <a:endParaRPr lang="en-CA" sz="200" dirty="0"/>
          </a:p>
          <a:p>
            <a:r>
              <a:rPr lang="en-CA" sz="1050" dirty="0"/>
              <a:t>modelling</a:t>
            </a:r>
          </a:p>
        </p:txBody>
      </p:sp>
      <p:sp>
        <p:nvSpPr>
          <p:cNvPr id="34" name="TextBox 33">
            <a:extLst>
              <a:ext uri="{FF2B5EF4-FFF2-40B4-BE49-F238E27FC236}">
                <a16:creationId xmlns:a16="http://schemas.microsoft.com/office/drawing/2014/main" id="{715BBEE4-B4E2-4BA2-916F-40D7D7438302}"/>
              </a:ext>
            </a:extLst>
          </p:cNvPr>
          <p:cNvSpPr txBox="1"/>
          <p:nvPr/>
        </p:nvSpPr>
        <p:spPr>
          <a:xfrm rot="2293258">
            <a:off x="7318504" y="2247868"/>
            <a:ext cx="862737" cy="446276"/>
          </a:xfrm>
          <a:prstGeom prst="rect">
            <a:avLst/>
          </a:prstGeom>
          <a:noFill/>
        </p:spPr>
        <p:txBody>
          <a:bodyPr wrap="none" rtlCol="0">
            <a:spAutoFit/>
          </a:bodyPr>
          <a:lstStyle/>
          <a:p>
            <a:r>
              <a:rPr lang="en-CA" sz="1050" dirty="0"/>
              <a:t> Sentiment </a:t>
            </a:r>
          </a:p>
          <a:p>
            <a:endParaRPr lang="en-CA" sz="200" dirty="0"/>
          </a:p>
          <a:p>
            <a:r>
              <a:rPr lang="en-CA" sz="1050" dirty="0"/>
              <a:t>analysis</a:t>
            </a:r>
          </a:p>
        </p:txBody>
      </p:sp>
      <p:sp>
        <p:nvSpPr>
          <p:cNvPr id="35" name="TextBox 34">
            <a:extLst>
              <a:ext uri="{FF2B5EF4-FFF2-40B4-BE49-F238E27FC236}">
                <a16:creationId xmlns:a16="http://schemas.microsoft.com/office/drawing/2014/main" id="{C89D9D7E-07A9-4AC6-BF1E-DEE87F906BD1}"/>
              </a:ext>
            </a:extLst>
          </p:cNvPr>
          <p:cNvSpPr txBox="1"/>
          <p:nvPr/>
        </p:nvSpPr>
        <p:spPr>
          <a:xfrm>
            <a:off x="1166617" y="2242940"/>
            <a:ext cx="2566985" cy="307777"/>
          </a:xfrm>
          <a:prstGeom prst="rect">
            <a:avLst/>
          </a:prstGeom>
          <a:noFill/>
        </p:spPr>
        <p:txBody>
          <a:bodyPr wrap="none" rtlCol="0">
            <a:spAutoFit/>
          </a:bodyPr>
          <a:lstStyle/>
          <a:p>
            <a:r>
              <a:rPr lang="en-CA" sz="1400" dirty="0"/>
              <a:t>Create financial features script</a:t>
            </a:r>
          </a:p>
        </p:txBody>
      </p:sp>
      <p:sp>
        <p:nvSpPr>
          <p:cNvPr id="37" name="TextBox 36">
            <a:extLst>
              <a:ext uri="{FF2B5EF4-FFF2-40B4-BE49-F238E27FC236}">
                <a16:creationId xmlns:a16="http://schemas.microsoft.com/office/drawing/2014/main" id="{D2F50CFF-2729-46CB-88D1-6C71E816D871}"/>
              </a:ext>
            </a:extLst>
          </p:cNvPr>
          <p:cNvSpPr txBox="1"/>
          <p:nvPr/>
        </p:nvSpPr>
        <p:spPr>
          <a:xfrm>
            <a:off x="1827628" y="3142774"/>
            <a:ext cx="1200393" cy="307777"/>
          </a:xfrm>
          <a:prstGeom prst="rect">
            <a:avLst/>
          </a:prstGeom>
          <a:noFill/>
        </p:spPr>
        <p:txBody>
          <a:bodyPr wrap="none" rtlCol="0">
            <a:spAutoFit/>
          </a:bodyPr>
          <a:lstStyle/>
          <a:p>
            <a:r>
              <a:rPr lang="en-CA" sz="1400" dirty="0"/>
              <a:t>Create labels</a:t>
            </a:r>
          </a:p>
        </p:txBody>
      </p:sp>
      <p:sp>
        <p:nvSpPr>
          <p:cNvPr id="41" name="TextBox 40">
            <a:extLst>
              <a:ext uri="{FF2B5EF4-FFF2-40B4-BE49-F238E27FC236}">
                <a16:creationId xmlns:a16="http://schemas.microsoft.com/office/drawing/2014/main" id="{1A9D816B-650C-4E02-95B3-9D6E1D1D209B}"/>
              </a:ext>
            </a:extLst>
          </p:cNvPr>
          <p:cNvSpPr txBox="1"/>
          <p:nvPr/>
        </p:nvSpPr>
        <p:spPr>
          <a:xfrm>
            <a:off x="4248657" y="3734075"/>
            <a:ext cx="1097608" cy="276999"/>
          </a:xfrm>
          <a:prstGeom prst="rect">
            <a:avLst/>
          </a:prstGeom>
          <a:noFill/>
        </p:spPr>
        <p:txBody>
          <a:bodyPr wrap="none" rtlCol="0">
            <a:spAutoFit/>
          </a:bodyPr>
          <a:lstStyle/>
          <a:p>
            <a:r>
              <a:rPr lang="en-CA" sz="1200" dirty="0"/>
              <a:t>Split by  year</a:t>
            </a:r>
          </a:p>
        </p:txBody>
      </p:sp>
      <p:sp>
        <p:nvSpPr>
          <p:cNvPr id="42" name="Rectangle 41">
            <a:extLst>
              <a:ext uri="{FF2B5EF4-FFF2-40B4-BE49-F238E27FC236}">
                <a16:creationId xmlns:a16="http://schemas.microsoft.com/office/drawing/2014/main" id="{308C5501-6F7B-4827-BDA2-D0A46BD5AF89}"/>
              </a:ext>
            </a:extLst>
          </p:cNvPr>
          <p:cNvSpPr/>
          <p:nvPr/>
        </p:nvSpPr>
        <p:spPr>
          <a:xfrm rot="20690648">
            <a:off x="3221045" y="4163987"/>
            <a:ext cx="1133644" cy="584775"/>
          </a:xfrm>
          <a:prstGeom prst="rect">
            <a:avLst/>
          </a:prstGeom>
        </p:spPr>
        <p:txBody>
          <a:bodyPr wrap="none">
            <a:spAutoFit/>
          </a:bodyPr>
          <a:lstStyle/>
          <a:p>
            <a:pPr algn="ctr"/>
            <a:r>
              <a:rPr lang="en-CA" sz="1400" dirty="0"/>
              <a:t>Fit and train</a:t>
            </a:r>
          </a:p>
          <a:p>
            <a:pPr algn="ctr"/>
            <a:endParaRPr lang="en-CA" sz="400" dirty="0"/>
          </a:p>
          <a:p>
            <a:pPr algn="ctr"/>
            <a:r>
              <a:rPr lang="en-CA" sz="1400" dirty="0"/>
              <a:t>models</a:t>
            </a:r>
          </a:p>
        </p:txBody>
      </p:sp>
      <p:sp>
        <p:nvSpPr>
          <p:cNvPr id="43" name="Rectangle 42">
            <a:extLst>
              <a:ext uri="{FF2B5EF4-FFF2-40B4-BE49-F238E27FC236}">
                <a16:creationId xmlns:a16="http://schemas.microsoft.com/office/drawing/2014/main" id="{3C956F8B-4BFF-4452-8084-B53B3E630B76}"/>
              </a:ext>
            </a:extLst>
          </p:cNvPr>
          <p:cNvSpPr/>
          <p:nvPr/>
        </p:nvSpPr>
        <p:spPr>
          <a:xfrm rot="1367873">
            <a:off x="5437876" y="4276193"/>
            <a:ext cx="1133644" cy="584775"/>
          </a:xfrm>
          <a:prstGeom prst="rect">
            <a:avLst/>
          </a:prstGeom>
        </p:spPr>
        <p:txBody>
          <a:bodyPr wrap="none">
            <a:spAutoFit/>
          </a:bodyPr>
          <a:lstStyle/>
          <a:p>
            <a:pPr algn="ctr"/>
            <a:r>
              <a:rPr lang="en-CA" sz="1400" dirty="0"/>
              <a:t>Fit and train</a:t>
            </a:r>
          </a:p>
          <a:p>
            <a:pPr algn="ctr"/>
            <a:endParaRPr lang="en-CA" sz="400" dirty="0"/>
          </a:p>
          <a:p>
            <a:pPr algn="ctr"/>
            <a:r>
              <a:rPr lang="en-CA" sz="1400" dirty="0"/>
              <a:t>models</a:t>
            </a:r>
          </a:p>
        </p:txBody>
      </p:sp>
      <p:sp>
        <p:nvSpPr>
          <p:cNvPr id="2" name="Title 1">
            <a:extLst>
              <a:ext uri="{FF2B5EF4-FFF2-40B4-BE49-F238E27FC236}">
                <a16:creationId xmlns:a16="http://schemas.microsoft.com/office/drawing/2014/main" id="{E52E9916-832F-4F91-B3F4-02AF9019C30B}"/>
              </a:ext>
            </a:extLst>
          </p:cNvPr>
          <p:cNvSpPr>
            <a:spLocks noGrp="1"/>
          </p:cNvSpPr>
          <p:nvPr>
            <p:ph type="title"/>
          </p:nvPr>
        </p:nvSpPr>
        <p:spPr>
          <a:xfrm>
            <a:off x="0" y="0"/>
            <a:ext cx="9144000" cy="788069"/>
          </a:xfrm>
        </p:spPr>
        <p:txBody>
          <a:bodyPr/>
          <a:lstStyle/>
          <a:p>
            <a:r>
              <a:rPr lang="en-CA" dirty="0"/>
              <a:t>Pipeline Overview</a:t>
            </a:r>
          </a:p>
        </p:txBody>
      </p:sp>
      <p:sp>
        <p:nvSpPr>
          <p:cNvPr id="46" name="Rectangle 45">
            <a:extLst>
              <a:ext uri="{FF2B5EF4-FFF2-40B4-BE49-F238E27FC236}">
                <a16:creationId xmlns:a16="http://schemas.microsoft.com/office/drawing/2014/main" id="{06748AEA-56F4-4E93-B105-FF95C32F6CE7}"/>
              </a:ext>
            </a:extLst>
          </p:cNvPr>
          <p:cNvSpPr/>
          <p:nvPr/>
        </p:nvSpPr>
        <p:spPr>
          <a:xfrm>
            <a:off x="1541217" y="3560809"/>
            <a:ext cx="198458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b="1" dirty="0">
                <a:solidFill>
                  <a:schemeClr val="tx1"/>
                </a:solidFill>
              </a:rPr>
              <a:t>Labeled Data Frame</a:t>
            </a:r>
          </a:p>
        </p:txBody>
      </p:sp>
      <p:sp>
        <p:nvSpPr>
          <p:cNvPr id="48" name="Rectangle 47">
            <a:extLst>
              <a:ext uri="{FF2B5EF4-FFF2-40B4-BE49-F238E27FC236}">
                <a16:creationId xmlns:a16="http://schemas.microsoft.com/office/drawing/2014/main" id="{600117E7-FDE1-4544-9E3B-B3DAB741CCA2}"/>
              </a:ext>
            </a:extLst>
          </p:cNvPr>
          <p:cNvSpPr/>
          <p:nvPr/>
        </p:nvSpPr>
        <p:spPr>
          <a:xfrm>
            <a:off x="6070151" y="3540288"/>
            <a:ext cx="2661544" cy="5994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400" b="1" dirty="0">
                <a:solidFill>
                  <a:schemeClr val="tx1"/>
                </a:solidFill>
              </a:rPr>
              <a:t>Data Frame after </a:t>
            </a:r>
          </a:p>
          <a:p>
            <a:pPr algn="ctr"/>
            <a:r>
              <a:rPr lang="en-CA" sz="1400" b="1" dirty="0">
                <a:solidFill>
                  <a:schemeClr val="tx1"/>
                </a:solidFill>
              </a:rPr>
              <a:t>Natural Language Processing</a:t>
            </a:r>
          </a:p>
        </p:txBody>
      </p:sp>
    </p:spTree>
    <p:extLst>
      <p:ext uri="{BB962C8B-B14F-4D97-AF65-F5344CB8AC3E}">
        <p14:creationId xmlns:p14="http://schemas.microsoft.com/office/powerpoint/2010/main" val="720961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randombar(horizontal)">
                                      <p:cBhvr>
                                        <p:cTn id="16" dur="500"/>
                                        <p:tgtEl>
                                          <p:spTgt spid="3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randombar(horizontal)">
                                      <p:cBhvr>
                                        <p:cTn id="19" dur="500"/>
                                        <p:tgtEl>
                                          <p:spTgt spid="38"/>
                                        </p:tgtEl>
                                      </p:cBhvr>
                                    </p:animEffect>
                                  </p:childTnLst>
                                </p:cTn>
                              </p:par>
                              <p:par>
                                <p:cTn id="20" presetID="14" presetClass="entr" presetSubtype="1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randombar(horizontal)">
                                      <p:cBhvr>
                                        <p:cTn id="22" dur="500"/>
                                        <p:tgtEl>
                                          <p:spTgt spid="3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randombar(horizontal)">
                                      <p:cBhvr>
                                        <p:cTn id="25" dur="500"/>
                                        <p:tgtEl>
                                          <p:spTgt spid="3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randombar(horizontal)">
                                      <p:cBhvr>
                                        <p:cTn id="28" dur="500"/>
                                        <p:tgtEl>
                                          <p:spTgt spid="3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randombar(horizontal)">
                                      <p:cBhvr>
                                        <p:cTn id="31" dur="500"/>
                                        <p:tgtEl>
                                          <p:spTgt spid="4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randombar(horizontal)">
                                      <p:cBhvr>
                                        <p:cTn id="42" dur="500"/>
                                        <p:tgtEl>
                                          <p:spTgt spid="6"/>
                                        </p:tgtEl>
                                      </p:cBhvr>
                                    </p:animEffect>
                                  </p:childTnLst>
                                </p:cTn>
                              </p:par>
                              <p:par>
                                <p:cTn id="43" presetID="14"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randombar(horizontal)">
                                      <p:cBhvr>
                                        <p:cTn id="45" dur="500"/>
                                        <p:tgtEl>
                                          <p:spTgt spid="13"/>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randombar(horizontal)">
                                      <p:cBhvr>
                                        <p:cTn id="48" dur="500"/>
                                        <p:tgtEl>
                                          <p:spTgt spid="14"/>
                                        </p:tgtEl>
                                      </p:cBhvr>
                                    </p:animEffect>
                                  </p:childTnLst>
                                </p:cTn>
                              </p:par>
                              <p:par>
                                <p:cTn id="49" presetID="14" presetClass="entr" presetSubtype="1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randombar(horizontal)">
                                      <p:cBhvr>
                                        <p:cTn id="51" dur="500"/>
                                        <p:tgtEl>
                                          <p:spTgt spid="15"/>
                                        </p:tgtEl>
                                      </p:cBhvr>
                                    </p:animEffect>
                                  </p:childTnLst>
                                </p:cTn>
                              </p:par>
                              <p:par>
                                <p:cTn id="52" presetID="14" presetClass="entr" presetSubtype="1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randombar(horizontal)">
                                      <p:cBhvr>
                                        <p:cTn id="54" dur="500"/>
                                        <p:tgtEl>
                                          <p:spTgt spid="17"/>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randombar(horizontal)">
                                      <p:cBhvr>
                                        <p:cTn id="57" dur="500"/>
                                        <p:tgtEl>
                                          <p:spTgt spid="20"/>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randombar(horizontal)">
                                      <p:cBhvr>
                                        <p:cTn id="60" dur="500"/>
                                        <p:tgtEl>
                                          <p:spTgt spid="21"/>
                                        </p:tgtEl>
                                      </p:cBhvr>
                                    </p:animEffect>
                                  </p:childTnLst>
                                </p:cTn>
                              </p:par>
                              <p:par>
                                <p:cTn id="61" presetID="14" presetClass="entr" presetSubtype="1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randombar(horizontal)">
                                      <p:cBhvr>
                                        <p:cTn id="63" dur="500"/>
                                        <p:tgtEl>
                                          <p:spTgt spid="44"/>
                                        </p:tgtEl>
                                      </p:cBhvr>
                                    </p:animEffect>
                                  </p:childTnLst>
                                </p:cTn>
                              </p:par>
                              <p:par>
                                <p:cTn id="64" presetID="14" presetClass="entr" presetSubtype="10"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randombar(horizontal)">
                                      <p:cBhvr>
                                        <p:cTn id="66" dur="500"/>
                                        <p:tgtEl>
                                          <p:spTgt spid="45"/>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randombar(horizontal)">
                                      <p:cBhvr>
                                        <p:cTn id="69" dur="500"/>
                                        <p:tgtEl>
                                          <p:spTgt spid="63"/>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randombar(horizontal)">
                                      <p:cBhvr>
                                        <p:cTn id="72" dur="500"/>
                                        <p:tgtEl>
                                          <p:spTgt spid="32"/>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randombar(horizontal)">
                                      <p:cBhvr>
                                        <p:cTn id="75" dur="500"/>
                                        <p:tgtEl>
                                          <p:spTgt spid="33"/>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randombar(horizontal)">
                                      <p:cBhvr>
                                        <p:cTn id="78" dur="500"/>
                                        <p:tgtEl>
                                          <p:spTgt spid="34"/>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randombar(horizontal)">
                                      <p:cBhvr>
                                        <p:cTn id="81" dur="500"/>
                                        <p:tgtEl>
                                          <p:spTgt spid="48"/>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nodeType="click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randombar(horizontal)">
                                      <p:cBhvr>
                                        <p:cTn id="86" dur="500"/>
                                        <p:tgtEl>
                                          <p:spTgt spid="27"/>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randombar(horizontal)">
                                      <p:cBhvr>
                                        <p:cTn id="89" dur="500"/>
                                        <p:tgtEl>
                                          <p:spTgt spid="53"/>
                                        </p:tgtEl>
                                      </p:cBhvr>
                                    </p:animEffect>
                                  </p:childTnLst>
                                </p:cTn>
                              </p:par>
                              <p:par>
                                <p:cTn id="90" presetID="14" presetClass="entr" presetSubtype="10" fill="hold"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randombar(horizontal)">
                                      <p:cBhvr>
                                        <p:cTn id="92" dur="500"/>
                                        <p:tgtEl>
                                          <p:spTgt spid="54"/>
                                        </p:tgtEl>
                                      </p:cBhvr>
                                    </p:animEffect>
                                  </p:childTnLst>
                                </p:cTn>
                              </p:par>
                              <p:par>
                                <p:cTn id="93" presetID="14" presetClass="entr" presetSubtype="10" fill="hold"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randombar(horizontal)">
                                      <p:cBhvr>
                                        <p:cTn id="95" dur="500"/>
                                        <p:tgtEl>
                                          <p:spTgt spid="56"/>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randombar(horizontal)">
                                      <p:cBhvr>
                                        <p:cTn id="98" dur="500"/>
                                        <p:tgtEl>
                                          <p:spTgt spid="58"/>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randombar(horizontal)">
                                      <p:cBhvr>
                                        <p:cTn id="101" dur="500"/>
                                        <p:tgtEl>
                                          <p:spTgt spid="59"/>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randombar(horizontal)">
                                      <p:cBhvr>
                                        <p:cTn id="104" dur="500"/>
                                        <p:tgtEl>
                                          <p:spTgt spid="41"/>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randombar(horizontal)">
                                      <p:cBhvr>
                                        <p:cTn id="107" dur="500"/>
                                        <p:tgtEl>
                                          <p:spTgt spid="42"/>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randombar(horizontal)">
                                      <p:cBhvr>
                                        <p:cTn id="110" dur="500"/>
                                        <p:tgtEl>
                                          <p:spTgt spid="43"/>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randombar(horizontal)">
                                      <p:cBhvr>
                                        <p:cTn id="113" dur="500"/>
                                        <p:tgtEl>
                                          <p:spTgt spid="62"/>
                                        </p:tgtEl>
                                      </p:cBhvr>
                                    </p:animEffect>
                                  </p:childTnLst>
                                </p:cTn>
                              </p:par>
                              <p:par>
                                <p:cTn id="114" presetID="14" presetClass="entr" presetSubtype="10" fill="hold" nodeType="with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randombar(horizontal)">
                                      <p:cBhvr>
                                        <p:cTn id="1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14" grpId="0" animBg="1"/>
      <p:bldP spid="20" grpId="0" animBg="1"/>
      <p:bldP spid="21" grpId="0" animBg="1"/>
      <p:bldP spid="38" grpId="0" animBg="1"/>
      <p:bldP spid="53" grpId="0" animBg="1"/>
      <p:bldP spid="58" grpId="0" animBg="1"/>
      <p:bldP spid="59" grpId="0" animBg="1"/>
      <p:bldP spid="62" grpId="0"/>
      <p:bldP spid="63" grpId="0"/>
      <p:bldP spid="32" grpId="0"/>
      <p:bldP spid="33" grpId="0"/>
      <p:bldP spid="34" grpId="0"/>
      <p:bldP spid="35" grpId="0"/>
      <p:bldP spid="37" grpId="0"/>
      <p:bldP spid="41" grpId="0"/>
      <p:bldP spid="42" grpId="0"/>
      <p:bldP spid="43" grpId="0"/>
      <p:bldP spid="46" grpId="0" animBg="1"/>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DA9F-58E6-45E8-B08A-27E1D2EE16F6}"/>
              </a:ext>
            </a:extLst>
          </p:cNvPr>
          <p:cNvSpPr>
            <a:spLocks noGrp="1"/>
          </p:cNvSpPr>
          <p:nvPr>
            <p:ph type="title"/>
          </p:nvPr>
        </p:nvSpPr>
        <p:spPr/>
        <p:txBody>
          <a:bodyPr/>
          <a:lstStyle/>
          <a:p>
            <a:r>
              <a:rPr lang="en-CA" dirty="0"/>
              <a:t>Final Data Products</a:t>
            </a:r>
          </a:p>
        </p:txBody>
      </p:sp>
      <p:sp>
        <p:nvSpPr>
          <p:cNvPr id="5" name="Content Placeholder 2">
            <a:extLst>
              <a:ext uri="{FF2B5EF4-FFF2-40B4-BE49-F238E27FC236}">
                <a16:creationId xmlns:a16="http://schemas.microsoft.com/office/drawing/2014/main" id="{3DBD070B-B072-46BF-9AF0-26FCFE98462B}"/>
              </a:ext>
            </a:extLst>
          </p:cNvPr>
          <p:cNvSpPr txBox="1">
            <a:spLocks/>
          </p:cNvSpPr>
          <p:nvPr/>
        </p:nvSpPr>
        <p:spPr>
          <a:xfrm>
            <a:off x="296260" y="1197405"/>
            <a:ext cx="7886700" cy="38625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CA" sz="2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Predictive Models</a:t>
            </a:r>
          </a:p>
          <a:p>
            <a:pPr marL="514350" marR="0" lvl="1"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Several classical machine learning models</a:t>
            </a:r>
          </a:p>
          <a:p>
            <a:pPr lvl="2"/>
            <a:r>
              <a:rPr lang="en-CA" dirty="0">
                <a:solidFill>
                  <a:sysClr val="windowText" lastClr="000000"/>
                </a:solidFill>
                <a:latin typeface="Calibri" panose="020F0502020204030204"/>
              </a:rPr>
              <a:t>Logistic Regression </a:t>
            </a:r>
          </a:p>
          <a:p>
            <a:pPr lvl="2"/>
            <a:r>
              <a:rPr lang="en-CA" dirty="0">
                <a:solidFill>
                  <a:sysClr val="windowText" lastClr="000000"/>
                </a:solidFill>
                <a:latin typeface="Calibri" panose="020F0502020204030204"/>
              </a:rPr>
              <a:t>Random Forest Classifier</a:t>
            </a:r>
          </a:p>
          <a:p>
            <a:pPr lvl="2"/>
            <a:r>
              <a:rPr lang="en-CA" dirty="0">
                <a:solidFill>
                  <a:sysClr val="windowText" lastClr="000000"/>
                </a:solidFill>
                <a:latin typeface="Calibri" panose="020F0502020204030204"/>
              </a:rPr>
              <a:t>k-Nearest Neighbor</a:t>
            </a:r>
          </a:p>
          <a:p>
            <a:pPr lvl="2"/>
            <a:r>
              <a:rPr lang="en-CA" dirty="0">
                <a:solidFill>
                  <a:sysClr val="windowText" lastClr="000000"/>
                </a:solidFill>
                <a:latin typeface="Calibri" panose="020F0502020204030204"/>
              </a:rPr>
              <a:t>Support Vector Machine</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endParaRPr kumimoji="0" lang="en-CA" sz="15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514350" marR="0" lvl="1"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Feed Forward Neural Network</a:t>
            </a:r>
            <a:endParaRPr kumimoji="0" lang="en-CA" sz="15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D3EDFACC-D26E-483C-A7F5-752DB5DE9FF0}"/>
              </a:ext>
            </a:extLst>
          </p:cNvPr>
          <p:cNvGraphicFramePr/>
          <p:nvPr>
            <p:extLst>
              <p:ext uri="{D42A27DB-BD31-4B8C-83A1-F6EECF244321}">
                <p14:modId xmlns:p14="http://schemas.microsoft.com/office/powerpoint/2010/main" val="2635733108"/>
              </p:ext>
            </p:extLst>
          </p:nvPr>
        </p:nvGraphicFramePr>
        <p:xfrm>
          <a:off x="3503064" y="788070"/>
          <a:ext cx="6566315" cy="4355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29503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87170D0-8517-4172-978B-12CDB7266CF6}"/>
              </a:ext>
            </a:extLst>
          </p:cNvPr>
          <p:cNvSpPr>
            <a:spLocks noGrp="1"/>
          </p:cNvSpPr>
          <p:nvPr>
            <p:ph type="title"/>
          </p:nvPr>
        </p:nvSpPr>
        <p:spPr/>
        <p:txBody>
          <a:bodyPr/>
          <a:lstStyle/>
          <a:p>
            <a:pPr algn="l"/>
            <a:r>
              <a:rPr lang="en-CA" dirty="0"/>
              <a:t>     Future Work</a:t>
            </a:r>
          </a:p>
        </p:txBody>
      </p:sp>
      <p:sp>
        <p:nvSpPr>
          <p:cNvPr id="6" name="Rectangle 5"/>
          <p:cNvSpPr/>
          <p:nvPr/>
        </p:nvSpPr>
        <p:spPr>
          <a:xfrm>
            <a:off x="296260" y="1044700"/>
            <a:ext cx="4123035" cy="2785378"/>
          </a:xfrm>
          <a:prstGeom prst="rect">
            <a:avLst/>
          </a:prstGeom>
        </p:spPr>
        <p:txBody>
          <a:bodyPr wrap="square">
            <a:spAutoFit/>
          </a:bodyPr>
          <a:lstStyle/>
          <a:p>
            <a:pPr defTabSz="685800">
              <a:lnSpc>
                <a:spcPct val="90000"/>
              </a:lnSpc>
              <a:spcBef>
                <a:spcPts val="750"/>
              </a:spcBef>
              <a:defRPr/>
            </a:pPr>
            <a:r>
              <a:rPr lang="en-GB" sz="2400" b="1" dirty="0">
                <a:solidFill>
                  <a:sysClr val="windowText" lastClr="000000"/>
                </a:solidFill>
                <a:latin typeface="Calibri" panose="020F0502020204030204"/>
              </a:rPr>
              <a:t>Pre-processing</a:t>
            </a:r>
          </a:p>
          <a:p>
            <a:pPr marL="171450" lvl="0" indent="-171450" defTabSz="685800">
              <a:lnSpc>
                <a:spcPct val="90000"/>
              </a:lnSpc>
              <a:spcBef>
                <a:spcPts val="750"/>
              </a:spcBef>
              <a:buFont typeface="Arial" panose="020B0604020202020204" pitchFamily="34" charset="0"/>
              <a:buChar char="•"/>
              <a:defRPr/>
            </a:pPr>
            <a:r>
              <a:rPr lang="en-GB" dirty="0">
                <a:solidFill>
                  <a:sysClr val="windowText" lastClr="000000"/>
                </a:solidFill>
                <a:latin typeface="Calibri" panose="020F0502020204030204"/>
              </a:rPr>
              <a:t>Building a dashboard</a:t>
            </a:r>
          </a:p>
          <a:p>
            <a:pPr marL="171450" indent="-171450" defTabSz="685800">
              <a:lnSpc>
                <a:spcPct val="90000"/>
              </a:lnSpc>
              <a:spcBef>
                <a:spcPts val="750"/>
              </a:spcBef>
              <a:buFont typeface="Arial" panose="020B0604020202020204" pitchFamily="34" charset="0"/>
              <a:buChar char="•"/>
              <a:defRPr/>
            </a:pPr>
            <a:r>
              <a:rPr lang="en-GB" dirty="0">
                <a:solidFill>
                  <a:sysClr val="windowText" lastClr="000000"/>
                </a:solidFill>
                <a:latin typeface="Calibri" panose="020F0502020204030204"/>
              </a:rPr>
              <a:t>Impute data instead of Complete Case</a:t>
            </a:r>
          </a:p>
          <a:p>
            <a:pPr lvl="1" defTabSz="685800">
              <a:lnSpc>
                <a:spcPct val="90000"/>
              </a:lnSpc>
              <a:spcBef>
                <a:spcPts val="750"/>
              </a:spcBef>
              <a:defRPr/>
            </a:pPr>
            <a:r>
              <a:rPr lang="en-US" dirty="0">
                <a:solidFill>
                  <a:srgbClr val="FF0000"/>
                </a:solidFill>
                <a:latin typeface="Zapf Dingbats"/>
                <a:ea typeface="Zapf Dingbats"/>
                <a:cs typeface="Zapf Dingbats"/>
                <a:sym typeface="Zapf Dingbats"/>
              </a:rPr>
              <a:t>✗</a:t>
            </a:r>
            <a:r>
              <a:rPr lang="en-US" dirty="0">
                <a:solidFill>
                  <a:srgbClr val="FF0000"/>
                </a:solidFill>
                <a:latin typeface="Zapf Dingbats"/>
                <a:ea typeface="Zapf Dingbats"/>
                <a:cs typeface="Zapf Dingbats"/>
              </a:rPr>
              <a:t> </a:t>
            </a:r>
            <a:r>
              <a:rPr lang="en-US" dirty="0">
                <a:latin typeface="Zapf Dingbats"/>
                <a:ea typeface="Zapf Dingbats"/>
                <a:cs typeface="Zapf Dingbats"/>
              </a:rPr>
              <a:t> </a:t>
            </a:r>
            <a:r>
              <a:rPr lang="en-US" dirty="0">
                <a:solidFill>
                  <a:sysClr val="windowText" lastClr="000000"/>
                </a:solidFill>
                <a:latin typeface="Calibri" panose="020F0502020204030204"/>
              </a:rPr>
              <a:t>m</a:t>
            </a:r>
            <a:r>
              <a:rPr lang="en-GB" dirty="0" err="1">
                <a:solidFill>
                  <a:sysClr val="windowText" lastClr="000000"/>
                </a:solidFill>
                <a:latin typeface="Calibri" panose="020F0502020204030204"/>
              </a:rPr>
              <a:t>ean</a:t>
            </a:r>
            <a:r>
              <a:rPr lang="en-GB" dirty="0">
                <a:solidFill>
                  <a:sysClr val="windowText" lastClr="000000"/>
                </a:solidFill>
                <a:latin typeface="Calibri" panose="020F0502020204030204"/>
              </a:rPr>
              <a:t> or median imputation  </a:t>
            </a:r>
          </a:p>
          <a:p>
            <a:pPr lvl="1" defTabSz="685800">
              <a:lnSpc>
                <a:spcPct val="90000"/>
              </a:lnSpc>
              <a:spcBef>
                <a:spcPts val="750"/>
              </a:spcBef>
              <a:defRPr/>
            </a:pPr>
            <a:r>
              <a:rPr lang="en-US" dirty="0">
                <a:solidFill>
                  <a:srgbClr val="008000"/>
                </a:solidFill>
                <a:latin typeface="Zapf Dingbats"/>
                <a:ea typeface="Zapf Dingbats"/>
                <a:cs typeface="Zapf Dingbats"/>
              </a:rPr>
              <a:t>✓</a:t>
            </a:r>
            <a:r>
              <a:rPr lang="en-US" dirty="0">
                <a:solidFill>
                  <a:sysClr val="windowText" lastClr="000000"/>
                </a:solidFill>
                <a:latin typeface="Calibri" panose="020F0502020204030204"/>
              </a:rPr>
              <a:t> Need to consider firms and time</a:t>
            </a:r>
            <a:endParaRPr lang="en-GB" dirty="0">
              <a:solidFill>
                <a:sysClr val="windowText" lastClr="000000"/>
              </a:solidFill>
              <a:latin typeface="Calibri" panose="020F0502020204030204"/>
            </a:endParaRPr>
          </a:p>
          <a:p>
            <a:pPr marL="285750" indent="-285750" defTabSz="685800">
              <a:lnSpc>
                <a:spcPct val="90000"/>
              </a:lnSpc>
              <a:spcBef>
                <a:spcPts val="750"/>
              </a:spcBef>
              <a:buFont typeface="Arial" panose="020B0604020202020204" pitchFamily="34" charset="0"/>
              <a:buChar char="•"/>
              <a:defRPr/>
            </a:pPr>
            <a:r>
              <a:rPr lang="en-GB" dirty="0">
                <a:ln/>
                <a:latin typeface="Calibri" panose="020F0502020204030204"/>
              </a:rPr>
              <a:t>Better treatment of confounding variables such as industry or year</a:t>
            </a:r>
            <a:endParaRPr lang="en-GB" dirty="0">
              <a:solidFill>
                <a:sysClr val="windowText" lastClr="000000"/>
              </a:solidFill>
              <a:latin typeface="Calibri" panose="020F0502020204030204"/>
            </a:endParaRPr>
          </a:p>
          <a:p>
            <a:pPr lvl="0" defTabSz="685800">
              <a:lnSpc>
                <a:spcPct val="90000"/>
              </a:lnSpc>
              <a:spcBef>
                <a:spcPts val="750"/>
              </a:spcBef>
              <a:defRPr/>
            </a:pPr>
            <a:endParaRPr lang="en-GB" dirty="0">
              <a:solidFill>
                <a:sysClr val="windowText" lastClr="000000"/>
              </a:solidFill>
              <a:latin typeface="Calibri" panose="020F0502020204030204"/>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295" y="0"/>
            <a:ext cx="4724000" cy="5143500"/>
          </a:xfrm>
          <a:prstGeom prst="rect">
            <a:avLst/>
          </a:prstGeom>
        </p:spPr>
      </p:pic>
    </p:spTree>
    <p:extLst>
      <p:ext uri="{BB962C8B-B14F-4D97-AF65-F5344CB8AC3E}">
        <p14:creationId xmlns:p14="http://schemas.microsoft.com/office/powerpoint/2010/main" val="19959721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70D0-8517-4172-978B-12CDB7266CF6}"/>
              </a:ext>
            </a:extLst>
          </p:cNvPr>
          <p:cNvSpPr>
            <a:spLocks noGrp="1"/>
          </p:cNvSpPr>
          <p:nvPr>
            <p:ph type="title"/>
          </p:nvPr>
        </p:nvSpPr>
        <p:spPr>
          <a:xfrm>
            <a:off x="0" y="0"/>
            <a:ext cx="9144000" cy="788069"/>
          </a:xfrm>
        </p:spPr>
        <p:txBody>
          <a:bodyPr/>
          <a:lstStyle/>
          <a:p>
            <a:pPr algn="l"/>
            <a:r>
              <a:rPr lang="en-CA" dirty="0"/>
              <a:t>     Future Work</a:t>
            </a:r>
          </a:p>
        </p:txBody>
      </p:sp>
      <p:sp>
        <p:nvSpPr>
          <p:cNvPr id="4" name="Content Placeholder 2">
            <a:extLst>
              <a:ext uri="{FF2B5EF4-FFF2-40B4-BE49-F238E27FC236}">
                <a16:creationId xmlns:a16="http://schemas.microsoft.com/office/drawing/2014/main" id="{C03DCA5B-383E-411F-8237-4BBBB4C592B6}"/>
              </a:ext>
            </a:extLst>
          </p:cNvPr>
          <p:cNvSpPr txBox="1">
            <a:spLocks/>
          </p:cNvSpPr>
          <p:nvPr/>
        </p:nvSpPr>
        <p:spPr>
          <a:xfrm>
            <a:off x="305410" y="1044700"/>
            <a:ext cx="4554170" cy="17700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None/>
              <a:tabLst/>
              <a:defRPr/>
            </a:pPr>
            <a:r>
              <a:rPr kumimoji="0" lang="en-GB"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Pre-processing</a:t>
            </a:r>
          </a:p>
          <a:p>
            <a:pPr>
              <a:defRPr/>
            </a:pPr>
            <a:r>
              <a:rPr lang="en-GB" sz="1800" dirty="0">
                <a:solidFill>
                  <a:sysClr val="windowText" lastClr="000000"/>
                </a:solidFill>
                <a:latin typeface="Calibri" panose="020F0502020204030204"/>
              </a:rPr>
              <a:t>The topics or sentiment in Item 1 may be overwhelmed by the discussion of business operations</a:t>
            </a:r>
            <a:endParaRPr kumimoji="0" lang="en-GB"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283C852-27DF-45D4-9543-BDBBC75C6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1180" y="-376721"/>
            <a:ext cx="6206942" cy="4655207"/>
          </a:xfrm>
          <a:prstGeom prst="rect">
            <a:avLst/>
          </a:prstGeom>
        </p:spPr>
      </p:pic>
      <p:pic>
        <p:nvPicPr>
          <p:cNvPr id="8" name="Picture 7">
            <a:extLst>
              <a:ext uri="{FF2B5EF4-FFF2-40B4-BE49-F238E27FC236}">
                <a16:creationId xmlns:a16="http://schemas.microsoft.com/office/drawing/2014/main" id="{6200E308-637E-40DD-BAD8-5C40DD88F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0939" y="3192617"/>
            <a:ext cx="4113885" cy="1899551"/>
          </a:xfrm>
          <a:prstGeom prst="rect">
            <a:avLst/>
          </a:prstGeom>
        </p:spPr>
      </p:pic>
      <p:pic>
        <p:nvPicPr>
          <p:cNvPr id="10" name="Picture 9">
            <a:extLst>
              <a:ext uri="{FF2B5EF4-FFF2-40B4-BE49-F238E27FC236}">
                <a16:creationId xmlns:a16="http://schemas.microsoft.com/office/drawing/2014/main" id="{FE310A31-D649-4E05-82DF-491F07E4A2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410" y="3029865"/>
            <a:ext cx="3961180" cy="1779230"/>
          </a:xfrm>
          <a:prstGeom prst="rect">
            <a:avLst/>
          </a:prstGeom>
        </p:spPr>
      </p:pic>
      <p:pic>
        <p:nvPicPr>
          <p:cNvPr id="3" name="Picture 2">
            <a:extLst>
              <a:ext uri="{FF2B5EF4-FFF2-40B4-BE49-F238E27FC236}">
                <a16:creationId xmlns:a16="http://schemas.microsoft.com/office/drawing/2014/main" id="{A16CE53A-223A-483E-8FC0-D018969367FD}"/>
              </a:ext>
            </a:extLst>
          </p:cNvPr>
          <p:cNvPicPr>
            <a:picLocks noChangeAspect="1"/>
          </p:cNvPicPr>
          <p:nvPr/>
        </p:nvPicPr>
        <p:blipFill>
          <a:blip r:embed="rId5"/>
          <a:stretch>
            <a:fillRect/>
          </a:stretch>
        </p:blipFill>
        <p:spPr>
          <a:xfrm>
            <a:off x="915311" y="3486092"/>
            <a:ext cx="800100" cy="866775"/>
          </a:xfrm>
          <a:prstGeom prst="rect">
            <a:avLst/>
          </a:prstGeom>
        </p:spPr>
      </p:pic>
    </p:spTree>
    <p:extLst>
      <p:ext uri="{BB962C8B-B14F-4D97-AF65-F5344CB8AC3E}">
        <p14:creationId xmlns:p14="http://schemas.microsoft.com/office/powerpoint/2010/main" val="432627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4EAD1F-4FCA-47EE-809E-856E5EAE1D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4572" y="859033"/>
            <a:ext cx="6352822" cy="31885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8A50256-29D6-4186-976A-D749565FC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490" y="891995"/>
            <a:ext cx="2385545" cy="4098800"/>
          </a:xfrm>
          <a:prstGeom prst="rect">
            <a:avLst/>
          </a:prstGeom>
        </p:spPr>
      </p:pic>
      <p:sp>
        <p:nvSpPr>
          <p:cNvPr id="2" name="Title 1">
            <a:extLst>
              <a:ext uri="{FF2B5EF4-FFF2-40B4-BE49-F238E27FC236}">
                <a16:creationId xmlns:a16="http://schemas.microsoft.com/office/drawing/2014/main" id="{45CCBB23-6CDC-45C5-A133-411F829FDB5D}"/>
              </a:ext>
            </a:extLst>
          </p:cNvPr>
          <p:cNvSpPr>
            <a:spLocks noGrp="1"/>
          </p:cNvSpPr>
          <p:nvPr>
            <p:ph type="title"/>
          </p:nvPr>
        </p:nvSpPr>
        <p:spPr/>
        <p:txBody>
          <a:bodyPr/>
          <a:lstStyle/>
          <a:p>
            <a:r>
              <a:rPr lang="en-CA" dirty="0"/>
              <a:t>Who We Are – Why Are You Listening To Us?</a:t>
            </a:r>
          </a:p>
        </p:txBody>
      </p:sp>
      <p:pic>
        <p:nvPicPr>
          <p:cNvPr id="4" name="Picture 3">
            <a:extLst>
              <a:ext uri="{FF2B5EF4-FFF2-40B4-BE49-F238E27FC236}">
                <a16:creationId xmlns:a16="http://schemas.microsoft.com/office/drawing/2014/main" id="{F8B05D52-2610-47BC-A3F4-DB19DA3E1C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827">
            <a:off x="635341" y="918660"/>
            <a:ext cx="1093527" cy="1364930"/>
          </a:xfrm>
          <a:prstGeom prst="rect">
            <a:avLst/>
          </a:prstGeom>
        </p:spPr>
      </p:pic>
      <p:sp>
        <p:nvSpPr>
          <p:cNvPr id="11" name="TextBox 10">
            <a:extLst>
              <a:ext uri="{FF2B5EF4-FFF2-40B4-BE49-F238E27FC236}">
                <a16:creationId xmlns:a16="http://schemas.microsoft.com/office/drawing/2014/main" id="{BB0B7C36-C646-46FF-95ED-9772280C4B41}"/>
              </a:ext>
            </a:extLst>
          </p:cNvPr>
          <p:cNvSpPr txBox="1"/>
          <p:nvPr/>
        </p:nvSpPr>
        <p:spPr>
          <a:xfrm>
            <a:off x="2739540" y="4192185"/>
            <a:ext cx="3664920" cy="646331"/>
          </a:xfrm>
          <a:prstGeom prst="rect">
            <a:avLst/>
          </a:prstGeom>
          <a:noFill/>
        </p:spPr>
        <p:txBody>
          <a:bodyPr wrap="square" rtlCol="0">
            <a:spAutoFit/>
          </a:bodyPr>
          <a:lstStyle/>
          <a:p>
            <a:r>
              <a:rPr lang="en-CA" b="1" dirty="0">
                <a:ln>
                  <a:solidFill>
                    <a:schemeClr val="tx1"/>
                  </a:solidFill>
                </a:ln>
              </a:rPr>
              <a:t>Advisor: Dr. Mike </a:t>
            </a:r>
            <a:r>
              <a:rPr lang="en-CA" b="1" dirty="0" err="1">
                <a:ln>
                  <a:solidFill>
                    <a:schemeClr val="tx1"/>
                  </a:solidFill>
                </a:ln>
              </a:rPr>
              <a:t>Gelbart</a:t>
            </a:r>
            <a:endParaRPr lang="en-CA" b="1" dirty="0">
              <a:ln>
                <a:solidFill>
                  <a:schemeClr val="tx1"/>
                </a:solidFill>
              </a:ln>
            </a:endParaRPr>
          </a:p>
          <a:p>
            <a:r>
              <a:rPr lang="en-CA" dirty="0"/>
              <a:t>Department of Computer Science</a:t>
            </a:r>
          </a:p>
        </p:txBody>
      </p:sp>
    </p:spTree>
    <p:extLst>
      <p:ext uri="{BB962C8B-B14F-4D97-AF65-F5344CB8AC3E}">
        <p14:creationId xmlns:p14="http://schemas.microsoft.com/office/powerpoint/2010/main" val="418133690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70D0-8517-4172-978B-12CDB7266CF6}"/>
              </a:ext>
            </a:extLst>
          </p:cNvPr>
          <p:cNvSpPr>
            <a:spLocks noGrp="1"/>
          </p:cNvSpPr>
          <p:nvPr>
            <p:ph type="title"/>
          </p:nvPr>
        </p:nvSpPr>
        <p:spPr>
          <a:xfrm>
            <a:off x="0" y="0"/>
            <a:ext cx="9144000" cy="788069"/>
          </a:xfrm>
        </p:spPr>
        <p:txBody>
          <a:bodyPr/>
          <a:lstStyle/>
          <a:p>
            <a:pPr algn="l"/>
            <a:r>
              <a:rPr lang="en-CA" dirty="0"/>
              <a:t>     Future Work</a:t>
            </a:r>
          </a:p>
        </p:txBody>
      </p:sp>
      <p:pic>
        <p:nvPicPr>
          <p:cNvPr id="5" name="Picture 4">
            <a:extLst>
              <a:ext uri="{FF2B5EF4-FFF2-40B4-BE49-F238E27FC236}">
                <a16:creationId xmlns:a16="http://schemas.microsoft.com/office/drawing/2014/main" id="{E3B7443E-A010-4102-8562-FF0E0FD1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820" y="788069"/>
            <a:ext cx="3961181" cy="4382583"/>
          </a:xfrm>
          <a:prstGeom prst="rect">
            <a:avLst/>
          </a:prstGeom>
        </p:spPr>
      </p:pic>
      <p:sp>
        <p:nvSpPr>
          <p:cNvPr id="6" name="Content Placeholder 2">
            <a:extLst>
              <a:ext uri="{FF2B5EF4-FFF2-40B4-BE49-F238E27FC236}">
                <a16:creationId xmlns:a16="http://schemas.microsoft.com/office/drawing/2014/main" id="{281ECF52-C91A-40DD-8FCA-678D07FB0740}"/>
              </a:ext>
            </a:extLst>
          </p:cNvPr>
          <p:cNvSpPr txBox="1">
            <a:spLocks/>
          </p:cNvSpPr>
          <p:nvPr/>
        </p:nvSpPr>
        <p:spPr>
          <a:xfrm>
            <a:off x="305410" y="1044700"/>
            <a:ext cx="4554170" cy="17700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None/>
              <a:tabLst/>
              <a:defRPr/>
            </a:pPr>
            <a:r>
              <a:rPr kumimoji="0" lang="en-GB"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Pre-processing</a:t>
            </a:r>
          </a:p>
          <a:p>
            <a:pPr lvl="0"/>
            <a:r>
              <a:rPr lang="en-GB" sz="2000" dirty="0">
                <a:ln/>
                <a:latin typeface="Calibri" panose="020F0502020204030204"/>
              </a:rPr>
              <a:t>Item 1A (Risk Factors) 's focus on business risks. </a:t>
            </a:r>
            <a:endParaRPr lang="en-CA" sz="2000" dirty="0"/>
          </a:p>
          <a:p>
            <a:pPr lvl="0"/>
            <a:r>
              <a:rPr lang="en-GB" sz="2000" dirty="0">
                <a:ln/>
                <a:latin typeface="Calibri" panose="020F0502020204030204"/>
              </a:rPr>
              <a:t>Embedding spaces: doc2vec, word2vec, etc</a:t>
            </a:r>
          </a:p>
        </p:txBody>
      </p:sp>
    </p:spTree>
    <p:extLst>
      <p:ext uri="{BB962C8B-B14F-4D97-AF65-F5344CB8AC3E}">
        <p14:creationId xmlns:p14="http://schemas.microsoft.com/office/powerpoint/2010/main" val="31939113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341" y="731520"/>
            <a:ext cx="9121659" cy="4283511"/>
          </a:xfrm>
          <a:prstGeom prst="rect">
            <a:avLst/>
          </a:prstGeom>
        </p:spPr>
      </p:pic>
      <p:sp>
        <p:nvSpPr>
          <p:cNvPr id="3" name="Title 1">
            <a:extLst>
              <a:ext uri="{FF2B5EF4-FFF2-40B4-BE49-F238E27FC236}">
                <a16:creationId xmlns:a16="http://schemas.microsoft.com/office/drawing/2014/main" id="{387170D0-8517-4172-978B-12CDB7266CF6}"/>
              </a:ext>
            </a:extLst>
          </p:cNvPr>
          <p:cNvSpPr>
            <a:spLocks noGrp="1"/>
          </p:cNvSpPr>
          <p:nvPr>
            <p:ph type="title"/>
          </p:nvPr>
        </p:nvSpPr>
        <p:spPr/>
        <p:txBody>
          <a:bodyPr/>
          <a:lstStyle/>
          <a:p>
            <a:pPr algn="l"/>
            <a:r>
              <a:rPr lang="en-CA" dirty="0"/>
              <a:t>     Future Work</a:t>
            </a:r>
          </a:p>
        </p:txBody>
      </p:sp>
      <p:sp>
        <p:nvSpPr>
          <p:cNvPr id="8" name="Rectangle 7">
            <a:extLst>
              <a:ext uri="{FF2B5EF4-FFF2-40B4-BE49-F238E27FC236}">
                <a16:creationId xmlns:a16="http://schemas.microsoft.com/office/drawing/2014/main" id="{7C9B60B7-879D-4FE5-8D77-D08FC0EF4A85}"/>
              </a:ext>
            </a:extLst>
          </p:cNvPr>
          <p:cNvSpPr/>
          <p:nvPr/>
        </p:nvSpPr>
        <p:spPr>
          <a:xfrm>
            <a:off x="2286000" y="1044700"/>
            <a:ext cx="4572000" cy="341632"/>
          </a:xfrm>
          <a:prstGeom prst="rect">
            <a:avLst/>
          </a:prstGeom>
        </p:spPr>
        <p:txBody>
          <a:bodyPr>
            <a:spAutoFit/>
          </a:bodyPr>
          <a:lstStyle/>
          <a:p>
            <a:pPr lvl="0" algn="ctr" defTabSz="1111250">
              <a:lnSpc>
                <a:spcPct val="90000"/>
              </a:lnSpc>
              <a:spcBef>
                <a:spcPct val="0"/>
              </a:spcBef>
              <a:spcAft>
                <a:spcPct val="35000"/>
              </a:spcAft>
            </a:pPr>
            <a:r>
              <a:rPr lang="en-GB" dirty="0">
                <a:ln/>
                <a:latin typeface="Calibri" panose="020F0502020204030204"/>
              </a:rPr>
              <a:t>Model on different investment spaces </a:t>
            </a:r>
          </a:p>
        </p:txBody>
      </p:sp>
      <p:sp>
        <p:nvSpPr>
          <p:cNvPr id="10" name="Content Placeholder 2">
            <a:extLst>
              <a:ext uri="{FF2B5EF4-FFF2-40B4-BE49-F238E27FC236}">
                <a16:creationId xmlns:a16="http://schemas.microsoft.com/office/drawing/2014/main" id="{53A24136-2DCD-4AC5-9E46-270B6447D26E}"/>
              </a:ext>
            </a:extLst>
          </p:cNvPr>
          <p:cNvSpPr txBox="1">
            <a:spLocks/>
          </p:cNvSpPr>
          <p:nvPr/>
        </p:nvSpPr>
        <p:spPr>
          <a:xfrm>
            <a:off x="296260" y="1034324"/>
            <a:ext cx="2137870" cy="4684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None/>
              <a:tabLst/>
              <a:defRPr/>
            </a:pPr>
            <a:r>
              <a:rPr kumimoji="0" lang="en-GB"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Modelling</a:t>
            </a:r>
          </a:p>
        </p:txBody>
      </p:sp>
    </p:spTree>
    <p:extLst>
      <p:ext uri="{BB962C8B-B14F-4D97-AF65-F5344CB8AC3E}">
        <p14:creationId xmlns:p14="http://schemas.microsoft.com/office/powerpoint/2010/main" val="22450937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041A0B-150D-4F00-8726-C021C1EC3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50" y="718257"/>
            <a:ext cx="2057467" cy="2057467"/>
          </a:xfrm>
          <a:prstGeom prst="rect">
            <a:avLst/>
          </a:prstGeom>
        </p:spPr>
      </p:pic>
      <p:sp>
        <p:nvSpPr>
          <p:cNvPr id="2" name="Title 1">
            <a:extLst>
              <a:ext uri="{FF2B5EF4-FFF2-40B4-BE49-F238E27FC236}">
                <a16:creationId xmlns:a16="http://schemas.microsoft.com/office/drawing/2014/main" id="{387170D0-8517-4172-978B-12CDB7266CF6}"/>
              </a:ext>
            </a:extLst>
          </p:cNvPr>
          <p:cNvSpPr>
            <a:spLocks noGrp="1"/>
          </p:cNvSpPr>
          <p:nvPr>
            <p:ph type="title"/>
          </p:nvPr>
        </p:nvSpPr>
        <p:spPr>
          <a:xfrm>
            <a:off x="0" y="0"/>
            <a:ext cx="9144000" cy="788069"/>
          </a:xfrm>
        </p:spPr>
        <p:txBody>
          <a:bodyPr/>
          <a:lstStyle/>
          <a:p>
            <a:r>
              <a:rPr lang="en-CA" dirty="0"/>
              <a:t>Future Work</a:t>
            </a:r>
          </a:p>
        </p:txBody>
      </p:sp>
      <p:sp>
        <p:nvSpPr>
          <p:cNvPr id="4" name="TextBox 3">
            <a:extLst>
              <a:ext uri="{FF2B5EF4-FFF2-40B4-BE49-F238E27FC236}">
                <a16:creationId xmlns:a16="http://schemas.microsoft.com/office/drawing/2014/main" id="{8E213676-E712-4637-95CB-0FCE23BC72AF}"/>
              </a:ext>
            </a:extLst>
          </p:cNvPr>
          <p:cNvSpPr txBox="1"/>
          <p:nvPr/>
        </p:nvSpPr>
        <p:spPr>
          <a:xfrm>
            <a:off x="143556" y="974727"/>
            <a:ext cx="5802790" cy="2106731"/>
          </a:xfrm>
          <a:prstGeom prst="rect">
            <a:avLst/>
          </a:prstGeom>
          <a:noFill/>
        </p:spPr>
        <p:txBody>
          <a:bodyPr wrap="square" rtlCol="0">
            <a:spAutoFit/>
          </a:bodyPr>
          <a:lstStyle/>
          <a:p>
            <a:r>
              <a:rPr lang="en-GB" sz="2400" b="1" dirty="0">
                <a:solidFill>
                  <a:sysClr val="windowText" lastClr="000000"/>
                </a:solidFill>
                <a:latin typeface="Calibri" panose="020F0502020204030204"/>
              </a:rPr>
              <a:t>Modelling</a:t>
            </a:r>
          </a:p>
          <a:p>
            <a:endParaRPr lang="en-GB" sz="2000" b="1" dirty="0">
              <a:solidFill>
                <a:sysClr val="windowText" lastClr="000000"/>
              </a:solidFill>
              <a:latin typeface="Calibri" panose="020F0502020204030204"/>
            </a:endParaRPr>
          </a:p>
          <a:p>
            <a:pPr marL="285750" indent="-285750">
              <a:buFont typeface="Arial" panose="020B0604020202020204" pitchFamily="34" charset="0"/>
              <a:buChar char="•"/>
            </a:pPr>
            <a:r>
              <a:rPr lang="en-GB" sz="2000" dirty="0">
                <a:solidFill>
                  <a:sysClr val="windowText" lastClr="000000"/>
                </a:solidFill>
                <a:latin typeface="Calibri" panose="020F0502020204030204"/>
              </a:rPr>
              <a:t>Extend text analysis to:</a:t>
            </a:r>
          </a:p>
          <a:p>
            <a:pPr marL="742950" lvl="1" indent="-285750">
              <a:buFont typeface="Arial" panose="020B0604020202020204" pitchFamily="34" charset="0"/>
              <a:buChar char="•"/>
            </a:pPr>
            <a:r>
              <a:rPr lang="en-GB" sz="2000" dirty="0">
                <a:solidFill>
                  <a:sysClr val="windowText" lastClr="000000"/>
                </a:solidFill>
                <a:latin typeface="Calibri" panose="020F0502020204030204"/>
              </a:rPr>
              <a:t>Other types of SEC filings: 10-Q, 8-K, 4, etc.</a:t>
            </a:r>
          </a:p>
          <a:p>
            <a:pPr marL="742950" lvl="1" indent="-285750">
              <a:buFont typeface="Arial" panose="020B0604020202020204" pitchFamily="34" charset="0"/>
              <a:buChar char="•"/>
            </a:pPr>
            <a:r>
              <a:rPr lang="en-GB" sz="2000" dirty="0">
                <a:solidFill>
                  <a:sysClr val="windowText" lastClr="000000"/>
                </a:solidFill>
                <a:latin typeface="Calibri" panose="020F0502020204030204"/>
              </a:rPr>
              <a:t>News and Social Media data</a:t>
            </a:r>
          </a:p>
          <a:p>
            <a:pPr marL="285750" indent="-285750">
              <a:lnSpc>
                <a:spcPct val="150000"/>
              </a:lnSpc>
              <a:buFont typeface="Arial" panose="020B0604020202020204" pitchFamily="34" charset="0"/>
              <a:buChar char="•"/>
            </a:pPr>
            <a:r>
              <a:rPr lang="en-GB" sz="2000" dirty="0">
                <a:solidFill>
                  <a:sysClr val="windowText" lastClr="000000"/>
                </a:solidFill>
                <a:latin typeface="Calibri" panose="020F0502020204030204"/>
              </a:rPr>
              <a:t>Pipeline with firm survival analysis </a:t>
            </a:r>
          </a:p>
        </p:txBody>
      </p:sp>
      <p:pic>
        <p:nvPicPr>
          <p:cNvPr id="12" name="Picture 11">
            <a:extLst>
              <a:ext uri="{FF2B5EF4-FFF2-40B4-BE49-F238E27FC236}">
                <a16:creationId xmlns:a16="http://schemas.microsoft.com/office/drawing/2014/main" id="{2636B777-F8C8-4144-9940-837FF245A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6" y="2980209"/>
            <a:ext cx="3359510" cy="1118591"/>
          </a:xfrm>
          <a:prstGeom prst="rect">
            <a:avLst/>
          </a:prstGeom>
        </p:spPr>
      </p:pic>
      <p:pic>
        <p:nvPicPr>
          <p:cNvPr id="14" name="Picture 13">
            <a:extLst>
              <a:ext uri="{FF2B5EF4-FFF2-40B4-BE49-F238E27FC236}">
                <a16:creationId xmlns:a16="http://schemas.microsoft.com/office/drawing/2014/main" id="{079B44CD-0FEC-4ABC-81DE-D2B94979B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080" y="3613416"/>
            <a:ext cx="3359510" cy="1859729"/>
          </a:xfrm>
          <a:prstGeom prst="rect">
            <a:avLst/>
          </a:prstGeom>
        </p:spPr>
      </p:pic>
      <p:pic>
        <p:nvPicPr>
          <p:cNvPr id="16" name="Picture 15">
            <a:extLst>
              <a:ext uri="{FF2B5EF4-FFF2-40B4-BE49-F238E27FC236}">
                <a16:creationId xmlns:a16="http://schemas.microsoft.com/office/drawing/2014/main" id="{B3D5A520-5334-42B1-A02D-946397DC3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129" y="3067792"/>
            <a:ext cx="4149578" cy="1336418"/>
          </a:xfrm>
          <a:prstGeom prst="rect">
            <a:avLst/>
          </a:prstGeom>
        </p:spPr>
      </p:pic>
    </p:spTree>
    <p:extLst>
      <p:ext uri="{BB962C8B-B14F-4D97-AF65-F5344CB8AC3E}">
        <p14:creationId xmlns:p14="http://schemas.microsoft.com/office/powerpoint/2010/main" val="32201350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70D0-8517-4172-978B-12CDB7266CF6}"/>
              </a:ext>
            </a:extLst>
          </p:cNvPr>
          <p:cNvSpPr>
            <a:spLocks noGrp="1"/>
          </p:cNvSpPr>
          <p:nvPr>
            <p:ph type="title"/>
          </p:nvPr>
        </p:nvSpPr>
        <p:spPr/>
        <p:txBody>
          <a:bodyPr/>
          <a:lstStyle/>
          <a:p>
            <a:r>
              <a:rPr lang="en-CA" dirty="0"/>
              <a:t>Future Work</a:t>
            </a:r>
          </a:p>
        </p:txBody>
      </p:sp>
      <p:pic>
        <p:nvPicPr>
          <p:cNvPr id="5" name="Picture 4">
            <a:extLst>
              <a:ext uri="{FF2B5EF4-FFF2-40B4-BE49-F238E27FC236}">
                <a16:creationId xmlns:a16="http://schemas.microsoft.com/office/drawing/2014/main" id="{8BF22E8F-718A-4B3A-820C-87F8792EE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1" y="0"/>
            <a:ext cx="9144000" cy="5143500"/>
          </a:xfrm>
          <a:prstGeom prst="rect">
            <a:avLst/>
          </a:prstGeom>
        </p:spPr>
      </p:pic>
      <p:sp>
        <p:nvSpPr>
          <p:cNvPr id="4" name="Content Placeholder 2">
            <a:extLst>
              <a:ext uri="{FF2B5EF4-FFF2-40B4-BE49-F238E27FC236}">
                <a16:creationId xmlns:a16="http://schemas.microsoft.com/office/drawing/2014/main" id="{C03DCA5B-383E-411F-8237-4BBBB4C592B6}"/>
              </a:ext>
            </a:extLst>
          </p:cNvPr>
          <p:cNvSpPr txBox="1">
            <a:spLocks/>
          </p:cNvSpPr>
          <p:nvPr/>
        </p:nvSpPr>
        <p:spPr>
          <a:xfrm>
            <a:off x="3206806" y="939998"/>
            <a:ext cx="2748690" cy="4101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None/>
              <a:tabLst/>
              <a:defRPr/>
            </a:pPr>
            <a:r>
              <a:rPr kumimoji="0" lang="en-GB"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Recurrent Neural Network</a:t>
            </a:r>
          </a:p>
          <a:p>
            <a:pPr marL="0" marR="0" lvl="0" indent="0" algn="l" defTabSz="685800" rtl="0" eaLnBrk="1" fontAlgn="auto" latinLnBrk="0" hangingPunct="1">
              <a:lnSpc>
                <a:spcPct val="90000"/>
              </a:lnSpc>
              <a:spcBef>
                <a:spcPts val="750"/>
              </a:spcBef>
              <a:spcAft>
                <a:spcPts val="0"/>
              </a:spcAft>
              <a:buClrTx/>
              <a:buSzTx/>
              <a:buNone/>
              <a:tabLst/>
              <a:defRPr/>
            </a:pPr>
            <a:endParaRPr kumimoji="0" lang="en-CA"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317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639656-6C10-40D7-88BE-95AE8AC98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585"/>
            <a:ext cx="8914211" cy="5143500"/>
          </a:xfrm>
          <a:prstGeom prst="rect">
            <a:avLst/>
          </a:prstGeom>
        </p:spPr>
      </p:pic>
      <p:sp>
        <p:nvSpPr>
          <p:cNvPr id="2" name="Title 1">
            <a:extLst>
              <a:ext uri="{FF2B5EF4-FFF2-40B4-BE49-F238E27FC236}">
                <a16:creationId xmlns:a16="http://schemas.microsoft.com/office/drawing/2014/main" id="{387170D0-8517-4172-978B-12CDB7266CF6}"/>
              </a:ext>
            </a:extLst>
          </p:cNvPr>
          <p:cNvSpPr>
            <a:spLocks noGrp="1"/>
          </p:cNvSpPr>
          <p:nvPr>
            <p:ph type="title"/>
          </p:nvPr>
        </p:nvSpPr>
        <p:spPr/>
        <p:txBody>
          <a:bodyPr/>
          <a:lstStyle/>
          <a:p>
            <a:r>
              <a:rPr lang="en-CA" dirty="0"/>
              <a:t>Future Work: Recurrent Neural Network</a:t>
            </a:r>
          </a:p>
        </p:txBody>
      </p:sp>
    </p:spTree>
    <p:extLst>
      <p:ext uri="{BB962C8B-B14F-4D97-AF65-F5344CB8AC3E}">
        <p14:creationId xmlns:p14="http://schemas.microsoft.com/office/powerpoint/2010/main" val="41178723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78" y="274522"/>
            <a:ext cx="8828593" cy="411633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78" y="3507582"/>
            <a:ext cx="2286000" cy="1635919"/>
          </a:xfrm>
          <a:prstGeom prst="rect">
            <a:avLst/>
          </a:prstGeom>
        </p:spPr>
      </p:pic>
      <p:sp>
        <p:nvSpPr>
          <p:cNvPr id="4" name="TextBox 3"/>
          <p:cNvSpPr txBox="1"/>
          <p:nvPr/>
        </p:nvSpPr>
        <p:spPr>
          <a:xfrm>
            <a:off x="7184571" y="3437164"/>
            <a:ext cx="777777" cy="300082"/>
          </a:xfrm>
          <a:prstGeom prst="rect">
            <a:avLst/>
          </a:prstGeom>
          <a:noFill/>
        </p:spPr>
        <p:txBody>
          <a:bodyPr wrap="none" rtlCol="0">
            <a:spAutoFit/>
            <a:scene3d>
              <a:camera prst="orthographicFront"/>
              <a:lightRig rig="threePt" dir="t"/>
            </a:scene3d>
            <a:sp3d/>
          </a:bodyPr>
          <a:lstStyle/>
          <a:p>
            <a:pPr defTabSz="685800"/>
            <a:r>
              <a:rPr lang="en-US" sz="1350" dirty="0" err="1">
                <a:solidFill>
                  <a:srgbClr val="FF0000"/>
                </a:solidFill>
                <a:effectLst>
                  <a:glow rad="139700">
                    <a:srgbClr val="FFFFFF">
                      <a:lumMod val="65000"/>
                      <a:alpha val="27000"/>
                    </a:srgbClr>
                  </a:glow>
                  <a:reflection endPos="0" dist="50800" dir="5400000" sy="-100000" algn="bl" rotWithShape="0"/>
                </a:effectLst>
                <a:latin typeface="Segoe UI"/>
              </a:rPr>
              <a:t>Cảm</a:t>
            </a:r>
            <a:r>
              <a:rPr lang="en-US" sz="1350" dirty="0">
                <a:solidFill>
                  <a:srgbClr val="FF0000"/>
                </a:solidFill>
                <a:effectLst>
                  <a:glow rad="139700">
                    <a:srgbClr val="FFFFFF">
                      <a:lumMod val="65000"/>
                      <a:alpha val="27000"/>
                    </a:srgbClr>
                  </a:glow>
                  <a:reflection endPos="0" dist="50800" dir="5400000" sy="-100000" algn="bl" rotWithShape="0"/>
                </a:effectLst>
                <a:latin typeface="Segoe UI"/>
              </a:rPr>
              <a:t> </a:t>
            </a:r>
            <a:r>
              <a:rPr lang="en-US" sz="1350" dirty="0" err="1">
                <a:solidFill>
                  <a:srgbClr val="FF0000"/>
                </a:solidFill>
                <a:effectLst>
                  <a:glow rad="139700">
                    <a:srgbClr val="FFFFFF">
                      <a:lumMod val="65000"/>
                      <a:alpha val="27000"/>
                    </a:srgbClr>
                  </a:glow>
                  <a:reflection endPos="0" dist="50800" dir="5400000" sy="-100000" algn="bl" rotWithShape="0"/>
                </a:effectLst>
                <a:latin typeface="Segoe UI"/>
              </a:rPr>
              <a:t>ơn</a:t>
            </a:r>
            <a:endParaRPr lang="en-US" sz="1350" dirty="0">
              <a:solidFill>
                <a:srgbClr val="FF0000"/>
              </a:solidFill>
              <a:effectLst>
                <a:glow rad="139700">
                  <a:srgbClr val="FFFFFF">
                    <a:lumMod val="65000"/>
                    <a:alpha val="27000"/>
                  </a:srgbClr>
                </a:glow>
                <a:reflection endPos="0" dist="50800" dir="5400000" sy="-100000" algn="bl" rotWithShape="0"/>
              </a:effectLst>
              <a:latin typeface="Segoe UI"/>
            </a:endParaRPr>
          </a:p>
        </p:txBody>
      </p:sp>
    </p:spTree>
    <p:extLst>
      <p:ext uri="{BB962C8B-B14F-4D97-AF65-F5344CB8AC3E}">
        <p14:creationId xmlns:p14="http://schemas.microsoft.com/office/powerpoint/2010/main" val="482099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3A55-A880-4C4D-BEA0-73DD1C447BC5}"/>
              </a:ext>
            </a:extLst>
          </p:cNvPr>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6DA2AAF2-EE09-4E75-9DDE-8C9BF56EB5ED}"/>
              </a:ext>
            </a:extLst>
          </p:cNvPr>
          <p:cNvSpPr>
            <a:spLocks noGrp="1"/>
          </p:cNvSpPr>
          <p:nvPr>
            <p:ph idx="4294967295"/>
          </p:nvPr>
        </p:nvSpPr>
        <p:spPr>
          <a:xfrm>
            <a:off x="-1" y="1062038"/>
            <a:ext cx="9000445" cy="3952992"/>
          </a:xfrm>
        </p:spPr>
        <p:txBody>
          <a:bodyPr>
            <a:normAutofit/>
          </a:bodyPr>
          <a:lstStyle/>
          <a:p>
            <a:pPr marL="342900" indent="-342900" algn="l">
              <a:buFont typeface="+mj-lt"/>
              <a:buAutoNum type="arabicPeriod"/>
            </a:pPr>
            <a:r>
              <a:rPr lang="en-US" sz="1600" dirty="0" err="1">
                <a:latin typeface="Calibri" panose="020F0502020204030204" pitchFamily="34" charset="0"/>
                <a:cs typeface="Calibri" panose="020F0502020204030204" pitchFamily="34" charset="0"/>
              </a:rPr>
              <a:t>Alberg</a:t>
            </a:r>
            <a:r>
              <a:rPr lang="en-US" sz="1600" dirty="0">
                <a:latin typeface="Calibri" panose="020F0502020204030204" pitchFamily="34" charset="0"/>
                <a:cs typeface="Calibri" panose="020F0502020204030204" pitchFamily="34" charset="0"/>
              </a:rPr>
              <a:t>, J., &amp; Lipton, Z. C. (2017). Improving Factor-Based Quantitative Investing by Forecasting Company Fundamentals, (Nips). https://doi.org/10.1109/ICCV.2017.627</a:t>
            </a:r>
          </a:p>
          <a:p>
            <a:pPr marL="342900" indent="-342900" algn="l">
              <a:buFont typeface="+mj-lt"/>
              <a:buAutoNum type="arabicPeriod"/>
            </a:pPr>
            <a:r>
              <a:rPr lang="en-US" sz="1600" dirty="0">
                <a:latin typeface="Calibri" panose="020F0502020204030204" pitchFamily="34" charset="0"/>
                <a:cs typeface="Calibri" panose="020F0502020204030204" pitchFamily="34" charset="0"/>
              </a:rPr>
              <a:t>Donaldson, D., &amp; </a:t>
            </a:r>
            <a:r>
              <a:rPr lang="en-US" sz="1600" dirty="0" err="1">
                <a:latin typeface="Calibri" panose="020F0502020204030204" pitchFamily="34" charset="0"/>
                <a:cs typeface="Calibri" panose="020F0502020204030204" pitchFamily="34" charset="0"/>
              </a:rPr>
              <a:t>Storeygard</a:t>
            </a:r>
            <a:r>
              <a:rPr lang="en-US" sz="1600" dirty="0">
                <a:latin typeface="Calibri" panose="020F0502020204030204" pitchFamily="34" charset="0"/>
                <a:cs typeface="Calibri" panose="020F0502020204030204" pitchFamily="34" charset="0"/>
              </a:rPr>
              <a:t>, A. (2016). The View from Above: Applications of Satellite Data in Economics. Journal of Economic Perspectives, 30(4), 171–198. https://doi.org/10.1257/jep.30.4.171</a:t>
            </a:r>
          </a:p>
          <a:p>
            <a:pPr marL="342900" indent="-342900" algn="l">
              <a:buFont typeface="+mj-lt"/>
              <a:buAutoNum type="arabicPeriod"/>
            </a:pPr>
            <a:r>
              <a:rPr lang="en-US" sz="1600" dirty="0">
                <a:latin typeface="Calibri" panose="020F0502020204030204" pitchFamily="34" charset="0"/>
                <a:cs typeface="Calibri" panose="020F0502020204030204" pitchFamily="34" charset="0"/>
              </a:rPr>
              <a:t>Kogan, S., Levin, D., Routledge, B. R., </a:t>
            </a:r>
            <a:r>
              <a:rPr lang="en-US" sz="1600" dirty="0" err="1">
                <a:latin typeface="Calibri" panose="020F0502020204030204" pitchFamily="34" charset="0"/>
                <a:cs typeface="Calibri" panose="020F0502020204030204" pitchFamily="34" charset="0"/>
              </a:rPr>
              <a:t>Sagi</a:t>
            </a:r>
            <a:r>
              <a:rPr lang="en-US" sz="1600" dirty="0">
                <a:latin typeface="Calibri" panose="020F0502020204030204" pitchFamily="34" charset="0"/>
                <a:cs typeface="Calibri" panose="020F0502020204030204" pitchFamily="34" charset="0"/>
              </a:rPr>
              <a:t>, J. S., &amp; Smith, N. a. (2009). Predicting Risk from Financial Reports with Regression. Proceedings of North American Chapter of the Association for Computational Linguistics, 272–280. https://doi.org/10.3115/1620754.1620794</a:t>
            </a:r>
          </a:p>
          <a:p>
            <a:pPr marL="342900" indent="-342900" algn="l">
              <a:buFont typeface="+mj-lt"/>
              <a:buAutoNum type="arabicPeriod"/>
            </a:pPr>
            <a:r>
              <a:rPr lang="en-US" sz="1600" dirty="0">
                <a:latin typeface="Calibri" panose="020F0502020204030204" pitchFamily="34" charset="0"/>
                <a:cs typeface="Calibri" panose="020F0502020204030204" pitchFamily="34" charset="0"/>
              </a:rPr>
              <a:t>Lee, G. M., Nigam, Y., Kapoor, D., &amp; </a:t>
            </a:r>
            <a:r>
              <a:rPr lang="en-US" sz="1600" dirty="0" err="1">
                <a:latin typeface="Calibri" panose="020F0502020204030204" pitchFamily="34" charset="0"/>
                <a:cs typeface="Calibri" panose="020F0502020204030204" pitchFamily="34" charset="0"/>
              </a:rPr>
              <a:t>Seo</a:t>
            </a:r>
            <a:r>
              <a:rPr lang="en-US" sz="1600" dirty="0">
                <a:latin typeface="Calibri" panose="020F0502020204030204" pitchFamily="34" charset="0"/>
                <a:cs typeface="Calibri" panose="020F0502020204030204" pitchFamily="34" charset="0"/>
              </a:rPr>
              <a:t>, J. (2017). SEC Filings Text Analytics for U . S . Industry Intelligence : A Preliminary Report, 1–6.</a:t>
            </a:r>
          </a:p>
          <a:p>
            <a:pPr marL="342900" indent="-342900" algn="l">
              <a:buFont typeface="+mj-lt"/>
              <a:buAutoNum type="arabicPeriod"/>
            </a:pPr>
            <a:r>
              <a:rPr lang="en-US" sz="1600" dirty="0">
                <a:latin typeface="Calibri" panose="020F0502020204030204" pitchFamily="34" charset="0"/>
                <a:cs typeface="Calibri" panose="020F0502020204030204" pitchFamily="34" charset="0"/>
              </a:rPr>
              <a:t>Li, K. K., &amp; </a:t>
            </a:r>
            <a:r>
              <a:rPr lang="en-US" sz="1600" dirty="0" err="1">
                <a:latin typeface="Calibri" panose="020F0502020204030204" pitchFamily="34" charset="0"/>
                <a:cs typeface="Calibri" panose="020F0502020204030204" pitchFamily="34" charset="0"/>
              </a:rPr>
              <a:t>Mohanram</a:t>
            </a:r>
            <a:r>
              <a:rPr lang="en-US" sz="1600" dirty="0">
                <a:latin typeface="Calibri" panose="020F0502020204030204" pitchFamily="34" charset="0"/>
                <a:cs typeface="Calibri" panose="020F0502020204030204" pitchFamily="34" charset="0"/>
              </a:rPr>
              <a:t>, P. (2014). Evaluating cross-sectional forecasting models for implied cost of capital. Review of Accounting Studies, 19(3), 1152–1185. https://doi.org/10.1007/s11142-014-9282-y</a:t>
            </a:r>
          </a:p>
          <a:p>
            <a:pPr marL="342900" indent="-342900" algn="l">
              <a:buFont typeface="+mj-lt"/>
              <a:buAutoNum type="arabicPeriod"/>
            </a:pPr>
            <a:r>
              <a:rPr lang="en-US" sz="1600" dirty="0">
                <a:latin typeface="Calibri" panose="020F0502020204030204" pitchFamily="34" charset="0"/>
                <a:cs typeface="Calibri" panose="020F0502020204030204" pitchFamily="34" charset="0"/>
              </a:rPr>
              <a:t>Loughran, T., &amp; </a:t>
            </a:r>
            <a:r>
              <a:rPr lang="en-US" sz="1600" dirty="0" err="1">
                <a:latin typeface="Calibri" panose="020F0502020204030204" pitchFamily="34" charset="0"/>
                <a:cs typeface="Calibri" panose="020F0502020204030204" pitchFamily="34" charset="0"/>
              </a:rPr>
              <a:t>Mcdonald</a:t>
            </a:r>
            <a:r>
              <a:rPr lang="en-US" sz="1600" dirty="0">
                <a:latin typeface="Calibri" panose="020F0502020204030204" pitchFamily="34" charset="0"/>
                <a:cs typeface="Calibri" panose="020F0502020204030204" pitchFamily="34" charset="0"/>
              </a:rPr>
              <a:t>, B. (2016). Textual Analysis in Accounting and Finance: A Survey. Journal of Accounting Research, 54(4), 1187–1230. https://doi.org/10.1111/1475-679X.12123</a:t>
            </a:r>
          </a:p>
        </p:txBody>
      </p:sp>
    </p:spTree>
    <p:extLst>
      <p:ext uri="{BB962C8B-B14F-4D97-AF65-F5344CB8AC3E}">
        <p14:creationId xmlns:p14="http://schemas.microsoft.com/office/powerpoint/2010/main" val="676840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3A55-A880-4C4D-BEA0-73DD1C447BC5}"/>
              </a:ext>
            </a:extLst>
          </p:cNvPr>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6DA2AAF2-EE09-4E75-9DDE-8C9BF56EB5ED}"/>
              </a:ext>
            </a:extLst>
          </p:cNvPr>
          <p:cNvSpPr>
            <a:spLocks noGrp="1"/>
          </p:cNvSpPr>
          <p:nvPr>
            <p:ph idx="4294967295"/>
          </p:nvPr>
        </p:nvSpPr>
        <p:spPr>
          <a:xfrm>
            <a:off x="-1" y="1044700"/>
            <a:ext cx="9000445" cy="2718693"/>
          </a:xfrm>
        </p:spPr>
        <p:txBody>
          <a:bodyPr/>
          <a:lstStyle/>
          <a:p>
            <a:pPr marL="342900" indent="-342900" algn="l">
              <a:buFont typeface="+mj-lt"/>
              <a:buAutoNum type="arabicPeriod" startAt="7"/>
            </a:pPr>
            <a:r>
              <a:rPr lang="en-US" sz="1600" dirty="0" err="1">
                <a:latin typeface="Calibri" panose="020F0502020204030204" pitchFamily="34" charset="0"/>
                <a:cs typeface="Calibri" panose="020F0502020204030204" pitchFamily="34" charset="0"/>
              </a:rPr>
              <a:t>Mcdowell</a:t>
            </a:r>
            <a:r>
              <a:rPr lang="en-US" sz="1600" dirty="0">
                <a:latin typeface="Calibri" panose="020F0502020204030204" pitchFamily="34" charset="0"/>
                <a:cs typeface="Calibri" panose="020F0502020204030204" pitchFamily="34" charset="0"/>
              </a:rPr>
              <a:t>, B., Kong, L., Routledge, B. R., &amp; Smith, N. A. (2014). Extracting a Corporate Social Network from Text, 1994.</a:t>
            </a:r>
          </a:p>
          <a:p>
            <a:pPr marL="342900" indent="-342900" algn="l">
              <a:buFont typeface="+mj-lt"/>
              <a:buAutoNum type="arabicPeriod" startAt="7"/>
            </a:pPr>
            <a:r>
              <a:rPr lang="en-US" sz="1600" dirty="0">
                <a:latin typeface="Calibri" panose="020F0502020204030204" pitchFamily="34" charset="0"/>
                <a:cs typeface="Calibri" panose="020F0502020204030204" pitchFamily="34" charset="0"/>
              </a:rPr>
              <a:t>Routledge, B. R., </a:t>
            </a:r>
            <a:r>
              <a:rPr lang="en-US" sz="1600" dirty="0" err="1">
                <a:latin typeface="Calibri" panose="020F0502020204030204" pitchFamily="34" charset="0"/>
                <a:cs typeface="Calibri" panose="020F0502020204030204" pitchFamily="34" charset="0"/>
              </a:rPr>
              <a:t>Sacchetto</a:t>
            </a:r>
            <a:r>
              <a:rPr lang="en-US" sz="1600" dirty="0">
                <a:latin typeface="Calibri" panose="020F0502020204030204" pitchFamily="34" charset="0"/>
                <a:cs typeface="Calibri" panose="020F0502020204030204" pitchFamily="34" charset="0"/>
              </a:rPr>
              <a:t>, S., &amp; Smith, N. A. (n.d.). Predicting Merger Targets and Acquirers from Text. Working Paper, 1–16.</a:t>
            </a:r>
          </a:p>
          <a:p>
            <a:pPr marL="342900" indent="-342900" algn="l">
              <a:buFont typeface="+mj-lt"/>
              <a:buAutoNum type="arabicPeriod" startAt="7"/>
            </a:pPr>
            <a:r>
              <a:rPr lang="en-US" sz="1600" dirty="0">
                <a:latin typeface="Calibri" panose="020F0502020204030204" pitchFamily="34" charset="0"/>
                <a:cs typeface="Calibri" panose="020F0502020204030204" pitchFamily="34" charset="0"/>
              </a:rPr>
              <a:t>Shi, Z., Lee, G. M., &amp; </a:t>
            </a:r>
            <a:r>
              <a:rPr lang="en-US" sz="1600" dirty="0" err="1">
                <a:latin typeface="Calibri" panose="020F0502020204030204" pitchFamily="34" charset="0"/>
                <a:cs typeface="Calibri" panose="020F0502020204030204" pitchFamily="34" charset="0"/>
              </a:rPr>
              <a:t>Whinston</a:t>
            </a:r>
            <a:r>
              <a:rPr lang="en-US" sz="1600" dirty="0">
                <a:latin typeface="Calibri" panose="020F0502020204030204" pitchFamily="34" charset="0"/>
                <a:cs typeface="Calibri" panose="020F0502020204030204" pitchFamily="34" charset="0"/>
              </a:rPr>
              <a:t>, A. B. (2016). Toward A Better Measure of Business Proximity: Topic Modelling for Industry Intelligence. Main, 40(4), 1035–1056.</a:t>
            </a:r>
          </a:p>
          <a:p>
            <a:pPr marL="342900" indent="-342900" algn="l">
              <a:buFont typeface="+mj-lt"/>
              <a:buAutoNum type="arabicPeriod" startAt="7"/>
            </a:pPr>
            <a:r>
              <a:rPr lang="en-US" sz="1600" dirty="0">
                <a:latin typeface="Calibri" panose="020F0502020204030204" pitchFamily="34" charset="0"/>
                <a:cs typeface="Calibri" panose="020F0502020204030204" pitchFamily="34" charset="0"/>
              </a:rPr>
              <a:t>Xiang, G., Zheng, Z., Wen, M., Hong, J., &amp; Rose, C. (2005). A Supervised Approach to Predict Company Acquisition with Factual and Topic Features Using Profiles and News Articles on TechCrunch. Artificial Intelligence, 607–610.</a:t>
            </a:r>
          </a:p>
          <a:p>
            <a:pPr marL="342900" indent="-342900" algn="l">
              <a:buFont typeface="+mj-lt"/>
              <a:buAutoNum type="arabicPeriod" startAt="7"/>
            </a:pPr>
            <a:r>
              <a:rPr lang="en-US" sz="1600" dirty="0">
                <a:latin typeface="Calibri" panose="020F0502020204030204" pitchFamily="34" charset="0"/>
                <a:cs typeface="Calibri" panose="020F0502020204030204" pitchFamily="34" charset="0"/>
              </a:rPr>
              <a:t>Zhu, C. (2018). Big Data as a Governance Mechanism. Job Market Paper.</a:t>
            </a:r>
          </a:p>
        </p:txBody>
      </p:sp>
    </p:spTree>
    <p:extLst>
      <p:ext uri="{BB962C8B-B14F-4D97-AF65-F5344CB8AC3E}">
        <p14:creationId xmlns:p14="http://schemas.microsoft.com/office/powerpoint/2010/main" val="19381213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012F403-1E77-486D-8B9E-C127B5FEB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937" y="3163727"/>
            <a:ext cx="3456408" cy="1958632"/>
          </a:xfrm>
          <a:prstGeom prst="rect">
            <a:avLst/>
          </a:prstGeom>
        </p:spPr>
      </p:pic>
      <p:sp>
        <p:nvSpPr>
          <p:cNvPr id="2" name="Title 1">
            <a:extLst>
              <a:ext uri="{FF2B5EF4-FFF2-40B4-BE49-F238E27FC236}">
                <a16:creationId xmlns:a16="http://schemas.microsoft.com/office/drawing/2014/main" id="{45CCBB23-6CDC-45C5-A133-411F829FDB5D}"/>
              </a:ext>
            </a:extLst>
          </p:cNvPr>
          <p:cNvSpPr>
            <a:spLocks noGrp="1"/>
          </p:cNvSpPr>
          <p:nvPr>
            <p:ph type="title"/>
          </p:nvPr>
        </p:nvSpPr>
        <p:spPr/>
        <p:txBody>
          <a:bodyPr/>
          <a:lstStyle/>
          <a:p>
            <a:r>
              <a:rPr lang="en-CA" dirty="0"/>
              <a:t>Who We Are – Why Are You Listening To Us?</a:t>
            </a:r>
          </a:p>
        </p:txBody>
      </p:sp>
      <p:sp>
        <p:nvSpPr>
          <p:cNvPr id="15" name="Hexagon 14">
            <a:extLst>
              <a:ext uri="{FF2B5EF4-FFF2-40B4-BE49-F238E27FC236}">
                <a16:creationId xmlns:a16="http://schemas.microsoft.com/office/drawing/2014/main" id="{E0B2CE60-655D-4E10-A1ED-264AF3F0B02E}"/>
              </a:ext>
            </a:extLst>
          </p:cNvPr>
          <p:cNvSpPr/>
          <p:nvPr/>
        </p:nvSpPr>
        <p:spPr>
          <a:xfrm>
            <a:off x="2553614" y="1655520"/>
            <a:ext cx="1712976" cy="1476884"/>
          </a:xfrm>
          <a:prstGeom prst="hexagon">
            <a:avLst>
              <a:gd name="adj" fmla="val 25000"/>
              <a:gd name="vf" fmla="val 115470"/>
            </a:avLst>
          </a:prstGeom>
          <a:blipFill>
            <a:blip r:embed="rId4"/>
            <a:srcRect/>
            <a:stretch>
              <a:fillRect l="-15000" r="-15000"/>
            </a:stretch>
          </a:blipFill>
        </p:spPr>
        <p:style>
          <a:lnRef idx="2">
            <a:schemeClr val="accent4">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Hexagon 15">
            <a:extLst>
              <a:ext uri="{FF2B5EF4-FFF2-40B4-BE49-F238E27FC236}">
                <a16:creationId xmlns:a16="http://schemas.microsoft.com/office/drawing/2014/main" id="{8BB97465-2D21-4BF2-BE61-6D64D3DA6612}"/>
              </a:ext>
            </a:extLst>
          </p:cNvPr>
          <p:cNvSpPr/>
          <p:nvPr/>
        </p:nvSpPr>
        <p:spPr>
          <a:xfrm>
            <a:off x="448965" y="1655520"/>
            <a:ext cx="1712976" cy="1476884"/>
          </a:xfrm>
          <a:prstGeom prst="hexagon">
            <a:avLst>
              <a:gd name="adj" fmla="val 25000"/>
              <a:gd name="vf" fmla="val 115470"/>
            </a:avLst>
          </a:prstGeom>
          <a:blipFill rotWithShape="1">
            <a:blip r:embed="rId5"/>
            <a:srcRect/>
            <a:stretch>
              <a:fillRect t="-8000" b="-8000"/>
            </a:stretch>
          </a:blip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Hexagon 16">
            <a:extLst>
              <a:ext uri="{FF2B5EF4-FFF2-40B4-BE49-F238E27FC236}">
                <a16:creationId xmlns:a16="http://schemas.microsoft.com/office/drawing/2014/main" id="{63EC41C0-15CC-42CD-BE82-3FD412FBBDD7}"/>
              </a:ext>
            </a:extLst>
          </p:cNvPr>
          <p:cNvSpPr/>
          <p:nvPr/>
        </p:nvSpPr>
        <p:spPr>
          <a:xfrm>
            <a:off x="4691484" y="1655520"/>
            <a:ext cx="1712976" cy="1476884"/>
          </a:xfrm>
          <a:prstGeom prst="hexagon">
            <a:avLst>
              <a:gd name="adj" fmla="val 25000"/>
              <a:gd name="vf" fmla="val 115470"/>
            </a:avLst>
          </a:prstGeom>
          <a:blipFill rotWithShape="1">
            <a:blip r:embed="rId6"/>
            <a:srcRect/>
            <a:stretch>
              <a:fillRect t="-8000" b="-8000"/>
            </a:stretch>
          </a:blipFill>
        </p:spPr>
        <p:style>
          <a:lnRef idx="2">
            <a:schemeClr val="accent3">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6" name="Rectangle 5">
            <a:extLst>
              <a:ext uri="{FF2B5EF4-FFF2-40B4-BE49-F238E27FC236}">
                <a16:creationId xmlns:a16="http://schemas.microsoft.com/office/drawing/2014/main" id="{BA1B3C64-C97F-4743-8C4D-335E11C6A94E}"/>
              </a:ext>
            </a:extLst>
          </p:cNvPr>
          <p:cNvSpPr/>
          <p:nvPr/>
        </p:nvSpPr>
        <p:spPr>
          <a:xfrm>
            <a:off x="2337231" y="770254"/>
            <a:ext cx="3972947" cy="769441"/>
          </a:xfrm>
          <a:prstGeom prst="rect">
            <a:avLst/>
          </a:prstGeom>
          <a:noFill/>
        </p:spPr>
        <p:txBody>
          <a:bodyPr wrap="none" lIns="91440" tIns="45720" rIns="91440" bIns="45720">
            <a:spAutoFit/>
          </a:bodyPr>
          <a:lstStyle/>
          <a:p>
            <a:pPr algn="ctr"/>
            <a:r>
              <a:rPr lang="en-US" sz="4400" b="0" cap="none" spc="0" dirty="0">
                <a:ln w="0"/>
                <a:solidFill>
                  <a:schemeClr val="accent6">
                    <a:lumMod val="50000"/>
                  </a:schemeClr>
                </a:solidFill>
                <a:effectLst>
                  <a:outerShdw blurRad="38100" dist="19050" dir="2700000" algn="tl" rotWithShape="0">
                    <a:schemeClr val="dk1">
                      <a:alpha val="40000"/>
                    </a:schemeClr>
                  </a:outerShdw>
                </a:effectLst>
              </a:rPr>
              <a:t>Meet our team</a:t>
            </a:r>
          </a:p>
        </p:txBody>
      </p:sp>
      <p:sp>
        <p:nvSpPr>
          <p:cNvPr id="8" name="TextBox 7">
            <a:extLst>
              <a:ext uri="{FF2B5EF4-FFF2-40B4-BE49-F238E27FC236}">
                <a16:creationId xmlns:a16="http://schemas.microsoft.com/office/drawing/2014/main" id="{6249F0F9-2CB8-4367-A1D2-C1E597D1DEB4}"/>
              </a:ext>
            </a:extLst>
          </p:cNvPr>
          <p:cNvSpPr txBox="1"/>
          <p:nvPr/>
        </p:nvSpPr>
        <p:spPr>
          <a:xfrm>
            <a:off x="541928" y="3335275"/>
            <a:ext cx="1527050" cy="369332"/>
          </a:xfrm>
          <a:prstGeom prst="rect">
            <a:avLst/>
          </a:prstGeom>
          <a:noFill/>
        </p:spPr>
        <p:txBody>
          <a:bodyPr wrap="square" rtlCol="0">
            <a:spAutoFit/>
          </a:bodyPr>
          <a:lstStyle/>
          <a:p>
            <a:r>
              <a:rPr lang="en-CA" dirty="0">
                <a:solidFill>
                  <a:schemeClr val="accent6">
                    <a:lumMod val="50000"/>
                  </a:schemeClr>
                </a:solidFill>
              </a:rPr>
              <a:t>Tyler Roberts</a:t>
            </a:r>
          </a:p>
        </p:txBody>
      </p:sp>
      <p:sp>
        <p:nvSpPr>
          <p:cNvPr id="18" name="TextBox 17">
            <a:extLst>
              <a:ext uri="{FF2B5EF4-FFF2-40B4-BE49-F238E27FC236}">
                <a16:creationId xmlns:a16="http://schemas.microsoft.com/office/drawing/2014/main" id="{416E0805-BB10-4AC6-B5CE-065D083BEC14}"/>
              </a:ext>
            </a:extLst>
          </p:cNvPr>
          <p:cNvSpPr txBox="1"/>
          <p:nvPr/>
        </p:nvSpPr>
        <p:spPr>
          <a:xfrm>
            <a:off x="2739540" y="3335275"/>
            <a:ext cx="1527050" cy="369332"/>
          </a:xfrm>
          <a:prstGeom prst="rect">
            <a:avLst/>
          </a:prstGeom>
          <a:noFill/>
        </p:spPr>
        <p:txBody>
          <a:bodyPr wrap="square" rtlCol="0">
            <a:spAutoFit/>
          </a:bodyPr>
          <a:lstStyle/>
          <a:p>
            <a:r>
              <a:rPr lang="en-CA" dirty="0">
                <a:solidFill>
                  <a:schemeClr val="accent4">
                    <a:lumMod val="50000"/>
                  </a:schemeClr>
                </a:solidFill>
              </a:rPr>
              <a:t>Duong Vu</a:t>
            </a:r>
          </a:p>
        </p:txBody>
      </p:sp>
      <p:sp>
        <p:nvSpPr>
          <p:cNvPr id="19" name="TextBox 18">
            <a:extLst>
              <a:ext uri="{FF2B5EF4-FFF2-40B4-BE49-F238E27FC236}">
                <a16:creationId xmlns:a16="http://schemas.microsoft.com/office/drawing/2014/main" id="{823C5A83-83D6-47BF-93E2-7713055D4BC9}"/>
              </a:ext>
            </a:extLst>
          </p:cNvPr>
          <p:cNvSpPr txBox="1"/>
          <p:nvPr/>
        </p:nvSpPr>
        <p:spPr>
          <a:xfrm>
            <a:off x="4629115" y="3335275"/>
            <a:ext cx="2080755" cy="369332"/>
          </a:xfrm>
          <a:prstGeom prst="rect">
            <a:avLst/>
          </a:prstGeom>
          <a:noFill/>
        </p:spPr>
        <p:txBody>
          <a:bodyPr wrap="square" rtlCol="0">
            <a:spAutoFit/>
          </a:bodyPr>
          <a:lstStyle/>
          <a:p>
            <a:r>
              <a:rPr lang="en-CA" dirty="0" err="1">
                <a:solidFill>
                  <a:schemeClr val="accent3">
                    <a:lumMod val="50000"/>
                  </a:schemeClr>
                </a:solidFill>
              </a:rPr>
              <a:t>Cem</a:t>
            </a:r>
            <a:r>
              <a:rPr lang="en-CA" dirty="0">
                <a:solidFill>
                  <a:schemeClr val="accent3">
                    <a:lumMod val="50000"/>
                  </a:schemeClr>
                </a:solidFill>
              </a:rPr>
              <a:t> Sinan </a:t>
            </a:r>
            <a:r>
              <a:rPr lang="en-CA" dirty="0" err="1">
                <a:solidFill>
                  <a:schemeClr val="accent3">
                    <a:lumMod val="50000"/>
                  </a:schemeClr>
                </a:solidFill>
              </a:rPr>
              <a:t>Ozturk</a:t>
            </a:r>
            <a:endParaRPr lang="en-CA" dirty="0">
              <a:solidFill>
                <a:schemeClr val="accent3">
                  <a:lumMod val="50000"/>
                </a:schemeClr>
              </a:solidFill>
            </a:endParaRPr>
          </a:p>
        </p:txBody>
      </p:sp>
      <p:sp>
        <p:nvSpPr>
          <p:cNvPr id="20" name="TextBox 19">
            <a:extLst>
              <a:ext uri="{FF2B5EF4-FFF2-40B4-BE49-F238E27FC236}">
                <a16:creationId xmlns:a16="http://schemas.microsoft.com/office/drawing/2014/main" id="{74C86F6A-63D9-4351-8846-185D572333F4}"/>
              </a:ext>
            </a:extLst>
          </p:cNvPr>
          <p:cNvSpPr txBox="1"/>
          <p:nvPr/>
        </p:nvSpPr>
        <p:spPr>
          <a:xfrm>
            <a:off x="7015280" y="3335275"/>
            <a:ext cx="2080755" cy="369332"/>
          </a:xfrm>
          <a:prstGeom prst="rect">
            <a:avLst/>
          </a:prstGeom>
          <a:noFill/>
        </p:spPr>
        <p:txBody>
          <a:bodyPr wrap="square" rtlCol="0">
            <a:spAutoFit/>
          </a:bodyPr>
          <a:lstStyle/>
          <a:p>
            <a:r>
              <a:rPr lang="en-CA" dirty="0">
                <a:solidFill>
                  <a:srgbClr val="A2023F"/>
                </a:solidFill>
              </a:rPr>
              <a:t>Ted Thompson</a:t>
            </a:r>
          </a:p>
        </p:txBody>
      </p:sp>
      <p:sp>
        <p:nvSpPr>
          <p:cNvPr id="21" name="Hexagon 20">
            <a:extLst>
              <a:ext uri="{FF2B5EF4-FFF2-40B4-BE49-F238E27FC236}">
                <a16:creationId xmlns:a16="http://schemas.microsoft.com/office/drawing/2014/main" id="{6DA8795B-8EDB-4B78-9D88-A8BA9435AD67}"/>
              </a:ext>
            </a:extLst>
          </p:cNvPr>
          <p:cNvSpPr/>
          <p:nvPr/>
        </p:nvSpPr>
        <p:spPr>
          <a:xfrm>
            <a:off x="6962766" y="1655520"/>
            <a:ext cx="1712976" cy="1476884"/>
          </a:xfrm>
          <a:prstGeom prst="hexagon">
            <a:avLst>
              <a:gd name="adj" fmla="val 25000"/>
              <a:gd name="vf" fmla="val 115470"/>
            </a:avLst>
          </a:prstGeom>
          <a:blipFill rotWithShape="1">
            <a:blip r:embed="rId7"/>
            <a:srcRect/>
            <a:stretch>
              <a:fillRect t="-37000" b="-37000"/>
            </a:stretch>
          </a:blipFill>
          <a:ln>
            <a:solidFill>
              <a:srgbClr val="A2023F"/>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0372675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BECD1783-9C79-4712-943C-C69366392C60}"/>
              </a:ext>
            </a:extLst>
          </p:cNvPr>
          <p:cNvSpPr>
            <a:spLocks noGrp="1" noChangeArrowheads="1"/>
          </p:cNvSpPr>
          <p:nvPr>
            <p:ph type="title"/>
          </p:nvPr>
        </p:nvSpPr>
        <p:spPr/>
        <p:txBody>
          <a:bodyPr/>
          <a:lstStyle/>
          <a:p>
            <a:r>
              <a:rPr lang="en-US" altLang="en-US" dirty="0"/>
              <a:t>Agenda</a:t>
            </a:r>
          </a:p>
        </p:txBody>
      </p:sp>
      <p:graphicFrame>
        <p:nvGraphicFramePr>
          <p:cNvPr id="3" name="Diagram 2">
            <a:extLst>
              <a:ext uri="{FF2B5EF4-FFF2-40B4-BE49-F238E27FC236}">
                <a16:creationId xmlns:a16="http://schemas.microsoft.com/office/drawing/2014/main" id="{4444C648-C5A9-4CC5-989A-73B75A5CA23E}"/>
              </a:ext>
            </a:extLst>
          </p:cNvPr>
          <p:cNvGraphicFramePr/>
          <p:nvPr>
            <p:extLst>
              <p:ext uri="{D42A27DB-BD31-4B8C-83A1-F6EECF244321}">
                <p14:modId xmlns:p14="http://schemas.microsoft.com/office/powerpoint/2010/main" val="1721587279"/>
              </p:ext>
            </p:extLst>
          </p:nvPr>
        </p:nvGraphicFramePr>
        <p:xfrm>
          <a:off x="71777" y="534593"/>
          <a:ext cx="9000445" cy="45569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Hike">
            <a:extLst>
              <a:ext uri="{FF2B5EF4-FFF2-40B4-BE49-F238E27FC236}">
                <a16:creationId xmlns:a16="http://schemas.microsoft.com/office/drawing/2014/main" id="{AF827FB9-99F8-4413-B6B2-D15E607FC5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989662">
            <a:off x="369818" y="2187194"/>
            <a:ext cx="914400" cy="914400"/>
          </a:xfrm>
          <a:prstGeom prst="rect">
            <a:avLst/>
          </a:prstGeom>
        </p:spPr>
      </p:pic>
    </p:spTree>
    <p:extLst>
      <p:ext uri="{BB962C8B-B14F-4D97-AF65-F5344CB8AC3E}">
        <p14:creationId xmlns:p14="http://schemas.microsoft.com/office/powerpoint/2010/main" val="27672734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2A689C00-5FB0-42C9-9DA7-27635869A3FE}"/>
              </a:ext>
            </a:extLst>
          </p:cNvPr>
          <p:cNvSpPr/>
          <p:nvPr/>
        </p:nvSpPr>
        <p:spPr>
          <a:xfrm>
            <a:off x="3846654" y="3242096"/>
            <a:ext cx="1603402" cy="159100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D0B11A4D-EBF3-49BA-B2C0-688EEBD077AE}"/>
              </a:ext>
            </a:extLst>
          </p:cNvPr>
          <p:cNvSpPr/>
          <p:nvPr/>
        </p:nvSpPr>
        <p:spPr>
          <a:xfrm rot="21211911">
            <a:off x="1670606" y="3030994"/>
            <a:ext cx="5802790" cy="23503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dirty="0"/>
          </a:p>
        </p:txBody>
      </p:sp>
      <p:sp>
        <p:nvSpPr>
          <p:cNvPr id="2198" name="Rectangle 150">
            <a:extLst>
              <a:ext uri="{FF2B5EF4-FFF2-40B4-BE49-F238E27FC236}">
                <a16:creationId xmlns:a16="http://schemas.microsoft.com/office/drawing/2014/main" id="{596CBF02-B70C-4B03-B895-651C79693C5E}"/>
              </a:ext>
            </a:extLst>
          </p:cNvPr>
          <p:cNvSpPr>
            <a:spLocks noGrp="1" noChangeArrowheads="1"/>
          </p:cNvSpPr>
          <p:nvPr>
            <p:ph type="title"/>
          </p:nvPr>
        </p:nvSpPr>
        <p:spPr/>
        <p:txBody>
          <a:bodyPr anchor="ctr"/>
          <a:lstStyle/>
          <a:p>
            <a:r>
              <a:rPr lang="es-UY" altLang="en-US" sz="2700" dirty="0" err="1">
                <a:solidFill>
                  <a:schemeClr val="accent6"/>
                </a:solidFill>
              </a:rPr>
              <a:t>Problem</a:t>
            </a:r>
            <a:r>
              <a:rPr lang="es-UY" altLang="en-US" sz="2700" dirty="0">
                <a:solidFill>
                  <a:schemeClr val="accent6"/>
                </a:solidFill>
              </a:rPr>
              <a:t> </a:t>
            </a:r>
            <a:r>
              <a:rPr lang="es-UY" altLang="en-US" sz="2700" dirty="0" err="1">
                <a:solidFill>
                  <a:schemeClr val="accent6"/>
                </a:solidFill>
              </a:rPr>
              <a:t>Statement</a:t>
            </a:r>
            <a:endParaRPr lang="es-ES" altLang="en-US" sz="3300" dirty="0">
              <a:solidFill>
                <a:schemeClr val="accent6"/>
              </a:solidFill>
            </a:endParaRPr>
          </a:p>
        </p:txBody>
      </p:sp>
      <p:sp>
        <p:nvSpPr>
          <p:cNvPr id="2" name="TextBox 1">
            <a:extLst>
              <a:ext uri="{FF2B5EF4-FFF2-40B4-BE49-F238E27FC236}">
                <a16:creationId xmlns:a16="http://schemas.microsoft.com/office/drawing/2014/main" id="{EEB19296-85D6-41D5-AE00-998429EA776F}"/>
              </a:ext>
            </a:extLst>
          </p:cNvPr>
          <p:cNvSpPr txBox="1"/>
          <p:nvPr/>
        </p:nvSpPr>
        <p:spPr>
          <a:xfrm rot="21234670">
            <a:off x="2945456" y="1580080"/>
            <a:ext cx="3704570" cy="1200329"/>
          </a:xfrm>
          <a:prstGeom prst="rect">
            <a:avLst/>
          </a:prstGeom>
          <a:noFill/>
        </p:spPr>
        <p:txBody>
          <a:bodyPr wrap="square" rtlCol="0">
            <a:spAutoFit/>
          </a:bodyPr>
          <a:lstStyle/>
          <a:p>
            <a:endParaRPr lang="en-CA" dirty="0"/>
          </a:p>
          <a:p>
            <a:r>
              <a:rPr lang="en-CA" dirty="0"/>
              <a:t>Predicting firm performance</a:t>
            </a:r>
          </a:p>
          <a:p>
            <a:endParaRPr lang="en-CA" dirty="0"/>
          </a:p>
          <a:p>
            <a:r>
              <a:rPr lang="en-CA" dirty="0"/>
              <a:t>Predicting firm survival</a:t>
            </a:r>
          </a:p>
        </p:txBody>
      </p:sp>
      <p:sp>
        <p:nvSpPr>
          <p:cNvPr id="4" name="Rectangle: Rounded Corners 3">
            <a:extLst>
              <a:ext uri="{FF2B5EF4-FFF2-40B4-BE49-F238E27FC236}">
                <a16:creationId xmlns:a16="http://schemas.microsoft.com/office/drawing/2014/main" id="{39E778B6-F886-4F8D-A40F-AD81702D4EE1}"/>
              </a:ext>
            </a:extLst>
          </p:cNvPr>
          <p:cNvSpPr/>
          <p:nvPr/>
        </p:nvSpPr>
        <p:spPr>
          <a:xfrm rot="21236371">
            <a:off x="479321" y="1598725"/>
            <a:ext cx="2137870" cy="167975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b="1" dirty="0"/>
              <a:t>11M </a:t>
            </a:r>
          </a:p>
          <a:p>
            <a:pPr algn="ctr"/>
            <a:r>
              <a:rPr lang="en-CA" b="1" dirty="0"/>
              <a:t>SEC Fillings</a:t>
            </a:r>
          </a:p>
        </p:txBody>
      </p:sp>
      <p:sp>
        <p:nvSpPr>
          <p:cNvPr id="7" name="Rectangle: Rounded Corners 6">
            <a:extLst>
              <a:ext uri="{FF2B5EF4-FFF2-40B4-BE49-F238E27FC236}">
                <a16:creationId xmlns:a16="http://schemas.microsoft.com/office/drawing/2014/main" id="{69D9D3F5-5C95-4EA0-B456-9281BCCDB6AA}"/>
              </a:ext>
            </a:extLst>
          </p:cNvPr>
          <p:cNvSpPr/>
          <p:nvPr/>
        </p:nvSpPr>
        <p:spPr>
          <a:xfrm rot="21449447">
            <a:off x="6134322" y="1018444"/>
            <a:ext cx="2137870" cy="165815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000" b="1" dirty="0"/>
              <a:t>10 Gb</a:t>
            </a:r>
          </a:p>
          <a:p>
            <a:pPr algn="ctr"/>
            <a:r>
              <a:rPr lang="en-CA" sz="2000" b="1" dirty="0"/>
              <a:t>Fundamental Financial metrics</a:t>
            </a:r>
          </a:p>
        </p:txBody>
      </p:sp>
    </p:spTree>
    <p:extLst>
      <p:ext uri="{BB962C8B-B14F-4D97-AF65-F5344CB8AC3E}">
        <p14:creationId xmlns:p14="http://schemas.microsoft.com/office/powerpoint/2010/main" val="1233247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a:extLst>
              <a:ext uri="{FF2B5EF4-FFF2-40B4-BE49-F238E27FC236}">
                <a16:creationId xmlns:a16="http://schemas.microsoft.com/office/drawing/2014/main" id="{596CBF02-B70C-4B03-B895-651C79693C5E}"/>
              </a:ext>
            </a:extLst>
          </p:cNvPr>
          <p:cNvSpPr>
            <a:spLocks noGrp="1" noChangeArrowheads="1"/>
          </p:cNvSpPr>
          <p:nvPr>
            <p:ph type="title"/>
          </p:nvPr>
        </p:nvSpPr>
        <p:spPr>
          <a:xfrm>
            <a:off x="0" y="0"/>
            <a:ext cx="9144000" cy="788069"/>
          </a:xfrm>
        </p:spPr>
        <p:txBody>
          <a:bodyPr anchor="ctr"/>
          <a:lstStyle/>
          <a:p>
            <a:r>
              <a:rPr lang="es-UY" altLang="en-US" sz="2700" dirty="0" err="1">
                <a:solidFill>
                  <a:schemeClr val="accent6"/>
                </a:solidFill>
              </a:rPr>
              <a:t>Problem</a:t>
            </a:r>
            <a:r>
              <a:rPr lang="es-UY" altLang="en-US" sz="2700" dirty="0">
                <a:solidFill>
                  <a:schemeClr val="accent6"/>
                </a:solidFill>
              </a:rPr>
              <a:t> </a:t>
            </a:r>
            <a:r>
              <a:rPr lang="es-UY" altLang="en-US" sz="2700" dirty="0" err="1">
                <a:solidFill>
                  <a:schemeClr val="accent6"/>
                </a:solidFill>
              </a:rPr>
              <a:t>Statement</a:t>
            </a:r>
            <a:endParaRPr lang="es-ES" altLang="en-US" sz="3300" dirty="0">
              <a:solidFill>
                <a:schemeClr val="accent6"/>
              </a:solidFill>
            </a:endParaRPr>
          </a:p>
        </p:txBody>
      </p:sp>
      <p:sp>
        <p:nvSpPr>
          <p:cNvPr id="3" name="TextBox 2">
            <a:extLst>
              <a:ext uri="{FF2B5EF4-FFF2-40B4-BE49-F238E27FC236}">
                <a16:creationId xmlns:a16="http://schemas.microsoft.com/office/drawing/2014/main" id="{000609C4-6BBE-47F3-A713-AC5AF3AB513D}"/>
              </a:ext>
            </a:extLst>
          </p:cNvPr>
          <p:cNvSpPr txBox="1"/>
          <p:nvPr/>
        </p:nvSpPr>
        <p:spPr>
          <a:xfrm>
            <a:off x="296260" y="1009189"/>
            <a:ext cx="8398775" cy="646331"/>
          </a:xfrm>
          <a:prstGeom prst="rect">
            <a:avLst/>
          </a:prstGeom>
          <a:noFill/>
        </p:spPr>
        <p:txBody>
          <a:bodyPr wrap="square" rtlCol="0">
            <a:spAutoFit/>
          </a:bodyPr>
          <a:lstStyle/>
          <a:p>
            <a:r>
              <a:rPr lang="en-CA" dirty="0"/>
              <a:t>What is Natural Language Processing (NLP)?</a:t>
            </a:r>
          </a:p>
          <a:p>
            <a:endParaRPr lang="en-CA" dirty="0"/>
          </a:p>
        </p:txBody>
      </p:sp>
      <p:sp>
        <p:nvSpPr>
          <p:cNvPr id="8" name="Oval 7">
            <a:extLst>
              <a:ext uri="{FF2B5EF4-FFF2-40B4-BE49-F238E27FC236}">
                <a16:creationId xmlns:a16="http://schemas.microsoft.com/office/drawing/2014/main" id="{3B7D0947-C1BD-444D-BD82-FEB626889698}"/>
              </a:ext>
            </a:extLst>
          </p:cNvPr>
          <p:cNvSpPr/>
          <p:nvPr/>
        </p:nvSpPr>
        <p:spPr>
          <a:xfrm>
            <a:off x="754375" y="1960930"/>
            <a:ext cx="2443280" cy="2443280"/>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47F3363F-C1D6-412E-8A96-6E40783B70B1}"/>
              </a:ext>
            </a:extLst>
          </p:cNvPr>
          <p:cNvSpPr/>
          <p:nvPr/>
        </p:nvSpPr>
        <p:spPr>
          <a:xfrm>
            <a:off x="2198457" y="1950075"/>
            <a:ext cx="2443280" cy="244328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CA"/>
          </a:p>
        </p:txBody>
      </p:sp>
      <p:sp>
        <p:nvSpPr>
          <p:cNvPr id="10" name="TextBox 9">
            <a:extLst>
              <a:ext uri="{FF2B5EF4-FFF2-40B4-BE49-F238E27FC236}">
                <a16:creationId xmlns:a16="http://schemas.microsoft.com/office/drawing/2014/main" id="{7C3EE7E5-7792-4D8B-8AAB-C0D8FF2B6E12}"/>
              </a:ext>
            </a:extLst>
          </p:cNvPr>
          <p:cNvSpPr txBox="1"/>
          <p:nvPr/>
        </p:nvSpPr>
        <p:spPr>
          <a:xfrm>
            <a:off x="3299975" y="2948820"/>
            <a:ext cx="1239442" cy="369332"/>
          </a:xfrm>
          <a:prstGeom prst="rect">
            <a:avLst/>
          </a:prstGeom>
          <a:noFill/>
        </p:spPr>
        <p:txBody>
          <a:bodyPr wrap="none" rtlCol="0">
            <a:spAutoFit/>
          </a:bodyPr>
          <a:lstStyle/>
          <a:p>
            <a:r>
              <a:rPr lang="en-CA" dirty="0"/>
              <a:t>Linguistics</a:t>
            </a:r>
          </a:p>
        </p:txBody>
      </p:sp>
      <p:sp>
        <p:nvSpPr>
          <p:cNvPr id="12" name="TextBox 11">
            <a:extLst>
              <a:ext uri="{FF2B5EF4-FFF2-40B4-BE49-F238E27FC236}">
                <a16:creationId xmlns:a16="http://schemas.microsoft.com/office/drawing/2014/main" id="{A3DB1613-672D-47B9-9560-E5EC07AA9B4B}"/>
              </a:ext>
            </a:extLst>
          </p:cNvPr>
          <p:cNvSpPr txBox="1"/>
          <p:nvPr/>
        </p:nvSpPr>
        <p:spPr>
          <a:xfrm>
            <a:off x="840259" y="2810320"/>
            <a:ext cx="1354666" cy="646331"/>
          </a:xfrm>
          <a:prstGeom prst="rect">
            <a:avLst/>
          </a:prstGeom>
          <a:noFill/>
        </p:spPr>
        <p:txBody>
          <a:bodyPr wrap="none" rtlCol="0">
            <a:spAutoFit/>
          </a:bodyPr>
          <a:lstStyle/>
          <a:p>
            <a:pPr algn="ctr"/>
            <a:r>
              <a:rPr lang="en-CA" dirty="0"/>
              <a:t>Artificial</a:t>
            </a:r>
          </a:p>
          <a:p>
            <a:pPr algn="ctr"/>
            <a:r>
              <a:rPr lang="en-CA" dirty="0"/>
              <a:t>Intelligence</a:t>
            </a:r>
          </a:p>
        </p:txBody>
      </p:sp>
      <p:sp>
        <p:nvSpPr>
          <p:cNvPr id="13" name="TextBox 12">
            <a:extLst>
              <a:ext uri="{FF2B5EF4-FFF2-40B4-BE49-F238E27FC236}">
                <a16:creationId xmlns:a16="http://schemas.microsoft.com/office/drawing/2014/main" id="{398E713F-F9FE-4339-A6FC-E154303C6398}"/>
              </a:ext>
            </a:extLst>
          </p:cNvPr>
          <p:cNvSpPr txBox="1"/>
          <p:nvPr/>
        </p:nvSpPr>
        <p:spPr>
          <a:xfrm>
            <a:off x="2400295" y="2948820"/>
            <a:ext cx="763525" cy="369332"/>
          </a:xfrm>
          <a:prstGeom prst="rect">
            <a:avLst/>
          </a:prstGeom>
          <a:noFill/>
        </p:spPr>
        <p:txBody>
          <a:bodyPr wrap="square" rtlCol="0">
            <a:spAutoFit/>
          </a:bodyPr>
          <a:lstStyle/>
          <a:p>
            <a:r>
              <a:rPr lang="en-CA" b="1" dirty="0"/>
              <a:t>NLP</a:t>
            </a:r>
          </a:p>
        </p:txBody>
      </p:sp>
      <p:sp>
        <p:nvSpPr>
          <p:cNvPr id="14" name="TextBox 13">
            <a:extLst>
              <a:ext uri="{FF2B5EF4-FFF2-40B4-BE49-F238E27FC236}">
                <a16:creationId xmlns:a16="http://schemas.microsoft.com/office/drawing/2014/main" id="{AC4A2539-9B22-4DE1-AD11-7EEAD38DE6EB}"/>
              </a:ext>
            </a:extLst>
          </p:cNvPr>
          <p:cNvSpPr txBox="1"/>
          <p:nvPr/>
        </p:nvSpPr>
        <p:spPr>
          <a:xfrm>
            <a:off x="5030115" y="1321711"/>
            <a:ext cx="3903509" cy="3693319"/>
          </a:xfrm>
          <a:prstGeom prst="rect">
            <a:avLst/>
          </a:prstGeom>
          <a:noFill/>
        </p:spPr>
        <p:txBody>
          <a:bodyPr wrap="square" rtlCol="0">
            <a:spAutoFit/>
          </a:bodyPr>
          <a:lstStyle/>
          <a:p>
            <a:r>
              <a:rPr lang="en-CA" b="1" dirty="0"/>
              <a:t>Artificial Intelligence: </a:t>
            </a:r>
            <a:r>
              <a:rPr lang="en-CA" dirty="0"/>
              <a:t>Computer </a:t>
            </a:r>
            <a:r>
              <a:rPr lang="en-US" dirty="0"/>
              <a:t>systems which are able to perform tasks that normally require human intelligence.</a:t>
            </a:r>
          </a:p>
          <a:p>
            <a:endParaRPr lang="en-US" dirty="0"/>
          </a:p>
          <a:p>
            <a:r>
              <a:rPr lang="en-US" b="1" dirty="0"/>
              <a:t>Linguistics: </a:t>
            </a:r>
            <a:r>
              <a:rPr lang="en-US" dirty="0"/>
              <a:t>Scientific study of human language and its structure</a:t>
            </a:r>
          </a:p>
          <a:p>
            <a:endParaRPr lang="en-CA" dirty="0"/>
          </a:p>
          <a:p>
            <a:r>
              <a:rPr lang="en-CA" b="1" dirty="0"/>
              <a:t>The goal: </a:t>
            </a:r>
            <a:r>
              <a:rPr lang="en-CA" dirty="0"/>
              <a:t>Have computers </a:t>
            </a:r>
            <a:r>
              <a:rPr lang="en-CA" i="1" dirty="0"/>
              <a:t>understand</a:t>
            </a:r>
            <a:r>
              <a:rPr lang="en-CA" dirty="0"/>
              <a:t> human language in order to perform useful tasks like classification, translation, or clustering.</a:t>
            </a:r>
          </a:p>
        </p:txBody>
      </p:sp>
    </p:spTree>
    <p:extLst>
      <p:ext uri="{BB962C8B-B14F-4D97-AF65-F5344CB8AC3E}">
        <p14:creationId xmlns:p14="http://schemas.microsoft.com/office/powerpoint/2010/main" val="3035106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0"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Data Overview</a:t>
            </a:r>
          </a:p>
        </p:txBody>
      </p:sp>
      <p:pic>
        <p:nvPicPr>
          <p:cNvPr id="7" name="Content Placeholder 6">
            <a:extLst>
              <a:ext uri="{FF2B5EF4-FFF2-40B4-BE49-F238E27FC236}">
                <a16:creationId xmlns:a16="http://schemas.microsoft.com/office/drawing/2014/main" id="{F7840ACA-CA0B-48A3-BF4A-41E688B747D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14793" y="891995"/>
            <a:ext cx="8714414" cy="3664920"/>
          </a:xfrm>
        </p:spPr>
      </p:pic>
    </p:spTree>
    <p:extLst>
      <p:ext uri="{BB962C8B-B14F-4D97-AF65-F5344CB8AC3E}">
        <p14:creationId xmlns:p14="http://schemas.microsoft.com/office/powerpoint/2010/main" val="41119947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Data Overview</a:t>
            </a:r>
          </a:p>
        </p:txBody>
      </p:sp>
      <p:sp>
        <p:nvSpPr>
          <p:cNvPr id="6" name="TextBox 5">
            <a:extLst>
              <a:ext uri="{FF2B5EF4-FFF2-40B4-BE49-F238E27FC236}">
                <a16:creationId xmlns:a16="http://schemas.microsoft.com/office/drawing/2014/main" id="{5A26C97F-A3F2-4D2A-9522-DE86D04B44B9}"/>
              </a:ext>
            </a:extLst>
          </p:cNvPr>
          <p:cNvSpPr txBox="1"/>
          <p:nvPr/>
        </p:nvSpPr>
        <p:spPr>
          <a:xfrm>
            <a:off x="1823310" y="4411878"/>
            <a:ext cx="5252542" cy="400110"/>
          </a:xfrm>
          <a:prstGeom prst="rect">
            <a:avLst/>
          </a:prstGeom>
          <a:noFill/>
        </p:spPr>
        <p:txBody>
          <a:bodyPr wrap="square" rtlCol="0">
            <a:spAutoFit/>
          </a:bodyPr>
          <a:lstStyle/>
          <a:p>
            <a:pPr algn="ctr"/>
            <a:r>
              <a:rPr lang="en-CA" sz="2000" dirty="0"/>
              <a:t>MongoDB – 10-K data</a:t>
            </a:r>
          </a:p>
        </p:txBody>
      </p:sp>
      <p:pic>
        <p:nvPicPr>
          <p:cNvPr id="3" name="Picture 2">
            <a:extLst>
              <a:ext uri="{FF2B5EF4-FFF2-40B4-BE49-F238E27FC236}">
                <a16:creationId xmlns:a16="http://schemas.microsoft.com/office/drawing/2014/main" id="{646CC234-A2B3-47BC-AABE-F7C2EB40A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65" y="1197405"/>
            <a:ext cx="3898902" cy="2203727"/>
          </a:xfrm>
          <a:prstGeom prst="rect">
            <a:avLst/>
          </a:prstGeom>
        </p:spPr>
      </p:pic>
      <p:pic>
        <p:nvPicPr>
          <p:cNvPr id="7" name="Picture 6">
            <a:extLst>
              <a:ext uri="{FF2B5EF4-FFF2-40B4-BE49-F238E27FC236}">
                <a16:creationId xmlns:a16="http://schemas.microsoft.com/office/drawing/2014/main" id="{1D8F85AE-DA9D-4F11-A811-720FBE4A5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705" y="1206933"/>
            <a:ext cx="3898901" cy="2203727"/>
          </a:xfrm>
          <a:prstGeom prst="rect">
            <a:avLst/>
          </a:prstGeom>
        </p:spPr>
      </p:pic>
      <p:sp>
        <p:nvSpPr>
          <p:cNvPr id="9" name="TextBox 8">
            <a:extLst>
              <a:ext uri="{FF2B5EF4-FFF2-40B4-BE49-F238E27FC236}">
                <a16:creationId xmlns:a16="http://schemas.microsoft.com/office/drawing/2014/main" id="{7E15601E-3AD6-42AC-B0FA-41AEBAC21C22}"/>
              </a:ext>
            </a:extLst>
          </p:cNvPr>
          <p:cNvSpPr txBox="1"/>
          <p:nvPr/>
        </p:nvSpPr>
        <p:spPr>
          <a:xfrm>
            <a:off x="742950" y="3587707"/>
            <a:ext cx="3218230" cy="646331"/>
          </a:xfrm>
          <a:prstGeom prst="rect">
            <a:avLst/>
          </a:prstGeom>
          <a:noFill/>
        </p:spPr>
        <p:txBody>
          <a:bodyPr wrap="square" rtlCol="0">
            <a:spAutoFit/>
          </a:bodyPr>
          <a:lstStyle/>
          <a:p>
            <a:r>
              <a:rPr lang="en-CA" dirty="0"/>
              <a:t>                   Item 1</a:t>
            </a:r>
          </a:p>
          <a:p>
            <a:r>
              <a:rPr lang="en-CA" dirty="0"/>
              <a:t>Overview about the company</a:t>
            </a:r>
          </a:p>
        </p:txBody>
      </p:sp>
      <p:sp>
        <p:nvSpPr>
          <p:cNvPr id="10" name="TextBox 9">
            <a:extLst>
              <a:ext uri="{FF2B5EF4-FFF2-40B4-BE49-F238E27FC236}">
                <a16:creationId xmlns:a16="http://schemas.microsoft.com/office/drawing/2014/main" id="{157D32AE-3ABB-402C-89DC-912D62F36782}"/>
              </a:ext>
            </a:extLst>
          </p:cNvPr>
          <p:cNvSpPr txBox="1"/>
          <p:nvPr/>
        </p:nvSpPr>
        <p:spPr>
          <a:xfrm>
            <a:off x="5180437" y="3541540"/>
            <a:ext cx="3209188" cy="923330"/>
          </a:xfrm>
          <a:prstGeom prst="rect">
            <a:avLst/>
          </a:prstGeom>
          <a:noFill/>
        </p:spPr>
        <p:txBody>
          <a:bodyPr wrap="square" rtlCol="0">
            <a:spAutoFit/>
          </a:bodyPr>
          <a:lstStyle/>
          <a:p>
            <a:r>
              <a:rPr lang="en-CA" dirty="0"/>
              <a:t>	    Item 7</a:t>
            </a:r>
          </a:p>
          <a:p>
            <a:pPr algn="ctr"/>
            <a:r>
              <a:rPr lang="en-CA" dirty="0"/>
              <a:t>Management’s Year End Discussion</a:t>
            </a:r>
          </a:p>
        </p:txBody>
      </p:sp>
    </p:spTree>
    <p:extLst>
      <p:ext uri="{BB962C8B-B14F-4D97-AF65-F5344CB8AC3E}">
        <p14:creationId xmlns:p14="http://schemas.microsoft.com/office/powerpoint/2010/main" val="1967651082"/>
      </p:ext>
    </p:extLst>
  </p:cSld>
  <p:clrMapOvr>
    <a:masterClrMapping/>
  </p:clrMapOvr>
  <p:transition>
    <p:fade/>
  </p:transition>
</p:sld>
</file>

<file path=ppt/theme/theme1.xml><?xml version="1.0" encoding="utf-8"?>
<a:theme xmlns:a="http://schemas.openxmlformats.org/drawingml/2006/main" name="1_Smart Graphics Sampler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F0ED03E-47FC-4860-B2C9-DA5C377EAA2D}" vid="{600A14AD-66E6-4CC8-A6FA-E99B17BED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7611</TotalTime>
  <Words>1479</Words>
  <Application>Microsoft Office PowerPoint</Application>
  <PresentationFormat>On-screen Show (16:9)</PresentationFormat>
  <Paragraphs>319</Paragraphs>
  <Slides>37</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Aharoni</vt:lpstr>
      <vt:lpstr>Arial</vt:lpstr>
      <vt:lpstr>Arial Black</vt:lpstr>
      <vt:lpstr>Calibri</vt:lpstr>
      <vt:lpstr>Cambria Math</vt:lpstr>
      <vt:lpstr>Impact</vt:lpstr>
      <vt:lpstr>Segoe UI</vt:lpstr>
      <vt:lpstr>Segoe UI Light</vt:lpstr>
      <vt:lpstr>Segoe UI Semibold</vt:lpstr>
      <vt:lpstr>Wingdings</vt:lpstr>
      <vt:lpstr>Zapf Dingbats</vt:lpstr>
      <vt:lpstr>1_Smart Graphics Sampler Neal Creative</vt:lpstr>
      <vt:lpstr>PowerPoint Presentation</vt:lpstr>
      <vt:lpstr>UBC Sauder School of Business Partners</vt:lpstr>
      <vt:lpstr>Who We Are – Why Are You Listening To Us?</vt:lpstr>
      <vt:lpstr>Who We Are – Why Are You Listening To Us?</vt:lpstr>
      <vt:lpstr>Agenda</vt:lpstr>
      <vt:lpstr>Problem Statement</vt:lpstr>
      <vt:lpstr>Problem Statement</vt:lpstr>
      <vt:lpstr>Data Overview</vt:lpstr>
      <vt:lpstr>Data Overview</vt:lpstr>
      <vt:lpstr>Data Overview</vt:lpstr>
      <vt:lpstr>Scientific Objectives</vt:lpstr>
      <vt:lpstr>Method</vt:lpstr>
      <vt:lpstr>Method: Modelling</vt:lpstr>
      <vt:lpstr>Method: Modelling</vt:lpstr>
      <vt:lpstr>Method: Modelling</vt:lpstr>
      <vt:lpstr>Method: Modelling </vt:lpstr>
      <vt:lpstr>Modelling: Latent Dirichlet Allocation</vt:lpstr>
      <vt:lpstr>Method: Modelling </vt:lpstr>
      <vt:lpstr>Method</vt:lpstr>
      <vt:lpstr>Method</vt:lpstr>
      <vt:lpstr>Method</vt:lpstr>
      <vt:lpstr>Final Data Products</vt:lpstr>
      <vt:lpstr>Pipeline: Numeric Data</vt:lpstr>
      <vt:lpstr>Pipeline: Text Document Data</vt:lpstr>
      <vt:lpstr>Pipeline: Modelling </vt:lpstr>
      <vt:lpstr>Pipeline Overview</vt:lpstr>
      <vt:lpstr>Final Data Products</vt:lpstr>
      <vt:lpstr>     Future Work</vt:lpstr>
      <vt:lpstr>     Future Work</vt:lpstr>
      <vt:lpstr>     Future Work</vt:lpstr>
      <vt:lpstr>     Future Work</vt:lpstr>
      <vt:lpstr>Future Work</vt:lpstr>
      <vt:lpstr>Future Work</vt:lpstr>
      <vt:lpstr>Future Work: Recurrent Neural Network</vt:lpstr>
      <vt:lpstr>PowerPoint Presentation</vt:lpstr>
      <vt:lpstr>References</vt:lpstr>
      <vt:lpstr>References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Duong Vu</cp:lastModifiedBy>
  <cp:revision>307</cp:revision>
  <dcterms:created xsi:type="dcterms:W3CDTF">2013-08-21T19:17:07Z</dcterms:created>
  <dcterms:modified xsi:type="dcterms:W3CDTF">2018-06-22T02:22:42Z</dcterms:modified>
</cp:coreProperties>
</file>